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1"/>
  </p:notesMasterIdLst>
  <p:handoutMasterIdLst>
    <p:handoutMasterId r:id="rId42"/>
  </p:handoutMasterIdLst>
  <p:sldIdLst>
    <p:sldId id="565" r:id="rId7"/>
    <p:sldId id="590" r:id="rId8"/>
    <p:sldId id="650" r:id="rId9"/>
    <p:sldId id="651" r:id="rId10"/>
    <p:sldId id="653" r:id="rId11"/>
    <p:sldId id="654" r:id="rId12"/>
    <p:sldId id="648" r:id="rId13"/>
    <p:sldId id="568" r:id="rId14"/>
    <p:sldId id="655" r:id="rId15"/>
    <p:sldId id="658" r:id="rId16"/>
    <p:sldId id="569" r:id="rId17"/>
    <p:sldId id="571" r:id="rId18"/>
    <p:sldId id="572" r:id="rId19"/>
    <p:sldId id="574" r:id="rId20"/>
    <p:sldId id="656" r:id="rId21"/>
    <p:sldId id="631" r:id="rId22"/>
    <p:sldId id="632" r:id="rId23"/>
    <p:sldId id="644" r:id="rId24"/>
    <p:sldId id="664" r:id="rId25"/>
    <p:sldId id="637" r:id="rId26"/>
    <p:sldId id="638" r:id="rId27"/>
    <p:sldId id="639" r:id="rId28"/>
    <p:sldId id="640" r:id="rId29"/>
    <p:sldId id="628" r:id="rId30"/>
    <p:sldId id="629" r:id="rId31"/>
    <p:sldId id="641" r:id="rId32"/>
    <p:sldId id="630" r:id="rId33"/>
    <p:sldId id="642" r:id="rId34"/>
    <p:sldId id="643" r:id="rId35"/>
    <p:sldId id="657" r:id="rId36"/>
    <p:sldId id="659" r:id="rId37"/>
    <p:sldId id="660" r:id="rId38"/>
    <p:sldId id="661" r:id="rId39"/>
    <p:sldId id="663" r:id="rId40"/>
  </p:sldIdLst>
  <p:sldSz cx="9144000" cy="6858000" type="screen4x3"/>
  <p:notesSz cx="6794500" cy="9918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Holmes" initials="R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A2C"/>
    <a:srgbClr val="FCAF17"/>
    <a:srgbClr val="FFFFFF"/>
    <a:srgbClr val="FF1A2C"/>
    <a:srgbClr val="00679B"/>
    <a:srgbClr val="013866"/>
    <a:srgbClr val="5D1F62"/>
    <a:srgbClr val="F04E23"/>
    <a:srgbClr val="E3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2" autoAdjust="0"/>
    <p:restoredTop sz="99813" autoAdjust="0"/>
  </p:normalViewPr>
  <p:slideViewPr>
    <p:cSldViewPr>
      <p:cViewPr>
        <p:scale>
          <a:sx n="90" d="100"/>
          <a:sy n="90" d="100"/>
        </p:scale>
        <p:origin x="-816" y="144"/>
      </p:cViewPr>
      <p:guideLst>
        <p:guide orient="horz" pos="669"/>
        <p:guide pos="62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66" d="100"/>
          <a:sy n="66" d="100"/>
        </p:scale>
        <p:origin x="0" y="0"/>
      </p:cViewPr>
      <p:guideLst/>
    </p:cSldViewPr>
  </p:notesViewPr>
  <p:gridSpacing cx="76330" cy="7633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FCAF17"/>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Sheet1!$A$2:$A$7</c:f>
              <c:strCache>
                <c:ptCount val="6"/>
                <c:pt idx="0">
                  <c:v>0 - 50</c:v>
                </c:pt>
                <c:pt idx="1">
                  <c:v>51 - 100</c:v>
                </c:pt>
                <c:pt idx="2">
                  <c:v>101 - 200</c:v>
                </c:pt>
                <c:pt idx="3">
                  <c:v>201 - 500</c:v>
                </c:pt>
                <c:pt idx="4">
                  <c:v>501 - 1,000</c:v>
                </c:pt>
                <c:pt idx="5">
                  <c:v>1,001 +</c:v>
                </c:pt>
              </c:strCache>
            </c:strRef>
          </c:cat>
          <c:val>
            <c:numRef>
              <c:f>Sheet1!$B$2:$B$7</c:f>
              <c:numCache>
                <c:formatCode>0.0</c:formatCode>
                <c:ptCount val="6"/>
                <c:pt idx="0">
                  <c:v>33.174603174603092</c:v>
                </c:pt>
                <c:pt idx="1">
                  <c:v>16.19047619047619</c:v>
                </c:pt>
                <c:pt idx="2">
                  <c:v>17.460317460317459</c:v>
                </c:pt>
                <c:pt idx="3">
                  <c:v>15.87301587301587</c:v>
                </c:pt>
                <c:pt idx="4">
                  <c:v>7.1428571428571406</c:v>
                </c:pt>
                <c:pt idx="5">
                  <c:v>10.15873015873016</c:v>
                </c:pt>
              </c:numCache>
            </c:numRef>
          </c:val>
        </c:ser>
        <c:dLbls>
          <c:showLegendKey val="0"/>
          <c:showVal val="0"/>
          <c:showCatName val="0"/>
          <c:showSerName val="0"/>
          <c:showPercent val="0"/>
          <c:showBubbleSize val="0"/>
        </c:dLbls>
        <c:gapWidth val="100"/>
        <c:axId val="82092032"/>
        <c:axId val="82093568"/>
      </c:barChart>
      <c:catAx>
        <c:axId val="82092032"/>
        <c:scaling>
          <c:orientation val="minMax"/>
        </c:scaling>
        <c:delete val="0"/>
        <c:axPos val="l"/>
        <c:numFmt formatCode="General" sourceLinked="1"/>
        <c:majorTickMark val="none"/>
        <c:minorTickMark val="none"/>
        <c:tickLblPos val="nextTo"/>
        <c:crossAx val="82093568"/>
        <c:crosses val="autoZero"/>
        <c:auto val="1"/>
        <c:lblAlgn val="ctr"/>
        <c:lblOffset val="100"/>
        <c:noMultiLvlLbl val="0"/>
      </c:catAx>
      <c:valAx>
        <c:axId val="82093568"/>
        <c:scaling>
          <c:orientation val="minMax"/>
        </c:scaling>
        <c:delete val="1"/>
        <c:axPos val="b"/>
        <c:numFmt formatCode="0.0" sourceLinked="1"/>
        <c:majorTickMark val="out"/>
        <c:minorTickMark val="none"/>
        <c:tickLblPos val="nextTo"/>
        <c:crossAx val="82092032"/>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5002830528536896E-2"/>
          <c:y val="3.0519281243690698E-2"/>
          <c:w val="0.89702331326231299"/>
          <c:h val="0.76840157480314997"/>
        </c:manualLayout>
      </c:layout>
      <c:barChart>
        <c:barDir val="col"/>
        <c:grouping val="percentStacked"/>
        <c:varyColors val="0"/>
        <c:ser>
          <c:idx val="0"/>
          <c:order val="0"/>
          <c:tx>
            <c:strRef>
              <c:f>Sheet1!$A$2</c:f>
              <c:strCache>
                <c:ptCount val="1"/>
                <c:pt idx="0">
                  <c:v>Human Agent</c:v>
                </c:pt>
              </c:strCache>
            </c:strRef>
          </c:tx>
          <c:spPr>
            <a:solidFill>
              <a:schemeClr val="accent1"/>
            </a:solidFill>
            <a:ln>
              <a:solidFill>
                <a:schemeClr val="bg1"/>
              </a:solidFill>
            </a:ln>
            <a:effectLst>
              <a:outerShdw blurRad="50800" dist="38100" dir="2700000" algn="tl" rotWithShape="0">
                <a:prstClr val="black">
                  <a:alpha val="40000"/>
                </a:prstClr>
              </a:outerShdw>
            </a:effectLst>
          </c:spPr>
          <c:invertIfNegative val="0"/>
          <c:dLbls>
            <c:txPr>
              <a:bodyPr/>
              <a:lstStyle/>
              <a:p>
                <a:pPr>
                  <a:defRPr lang="en-ZA" sz="1400">
                    <a:solidFill>
                      <a:srgbClr val="FFFFFF"/>
                    </a:solidFill>
                  </a:defRPr>
                </a:pPr>
                <a:endParaRPr lang="en-US"/>
              </a:p>
            </c:txPr>
            <c:showLegendKey val="0"/>
            <c:showVal val="1"/>
            <c:showCatName val="0"/>
            <c:showSerName val="0"/>
            <c:showPercent val="0"/>
            <c:showBubbleSize val="0"/>
            <c:showLeaderLines val="0"/>
          </c:dLbls>
          <c:cat>
            <c:strRef>
              <c:f>Sheet1!$B$1:$D$1</c:f>
              <c:strCache>
                <c:ptCount val="3"/>
                <c:pt idx="0">
                  <c:v>1990s</c:v>
                </c:pt>
                <c:pt idx="1">
                  <c:v>2000s</c:v>
                </c:pt>
                <c:pt idx="2">
                  <c:v>2010s</c:v>
                </c:pt>
              </c:strCache>
            </c:strRef>
          </c:cat>
          <c:val>
            <c:numRef>
              <c:f>Sheet1!$B$2:$D$2</c:f>
              <c:numCache>
                <c:formatCode>General</c:formatCode>
                <c:ptCount val="3"/>
                <c:pt idx="0">
                  <c:v>90</c:v>
                </c:pt>
                <c:pt idx="1">
                  <c:v>65</c:v>
                </c:pt>
                <c:pt idx="2">
                  <c:v>33</c:v>
                </c:pt>
              </c:numCache>
            </c:numRef>
          </c:val>
        </c:ser>
        <c:ser>
          <c:idx val="1"/>
          <c:order val="1"/>
          <c:tx>
            <c:strRef>
              <c:f>Sheet1!$A$3</c:f>
              <c:strCache>
                <c:ptCount val="1"/>
                <c:pt idx="0">
                  <c:v>Email</c:v>
                </c:pt>
              </c:strCache>
            </c:strRef>
          </c:tx>
          <c:spPr>
            <a:solidFill>
              <a:schemeClr val="accent3"/>
            </a:solidFill>
            <a:ln>
              <a:solidFill>
                <a:schemeClr val="bg1"/>
              </a:solidFill>
            </a:ln>
            <a:effectLst>
              <a:outerShdw blurRad="50800" dist="38100" dir="2700000" algn="tl" rotWithShape="0">
                <a:prstClr val="black">
                  <a:alpha val="40000"/>
                </a:prstClr>
              </a:outerShdw>
            </a:effectLst>
          </c:spPr>
          <c:invertIfNegative val="0"/>
          <c:dLbls>
            <c:txPr>
              <a:bodyPr/>
              <a:lstStyle/>
              <a:p>
                <a:pPr>
                  <a:defRPr lang="en-ZA" sz="1400">
                    <a:solidFill>
                      <a:srgbClr val="FFFFFF"/>
                    </a:solidFill>
                  </a:defRPr>
                </a:pPr>
                <a:endParaRPr lang="en-US"/>
              </a:p>
            </c:txPr>
            <c:showLegendKey val="0"/>
            <c:showVal val="1"/>
            <c:showCatName val="0"/>
            <c:showSerName val="0"/>
            <c:showPercent val="0"/>
            <c:showBubbleSize val="0"/>
            <c:showLeaderLines val="0"/>
          </c:dLbls>
          <c:cat>
            <c:strRef>
              <c:f>Sheet1!$B$1:$D$1</c:f>
              <c:strCache>
                <c:ptCount val="3"/>
                <c:pt idx="0">
                  <c:v>1990s</c:v>
                </c:pt>
                <c:pt idx="1">
                  <c:v>2000s</c:v>
                </c:pt>
                <c:pt idx="2">
                  <c:v>2010s</c:v>
                </c:pt>
              </c:strCache>
            </c:strRef>
          </c:cat>
          <c:val>
            <c:numRef>
              <c:f>Sheet1!$B$3:$D$3</c:f>
              <c:numCache>
                <c:formatCode>General</c:formatCode>
                <c:ptCount val="3"/>
                <c:pt idx="0">
                  <c:v>5</c:v>
                </c:pt>
                <c:pt idx="1">
                  <c:v>9</c:v>
                </c:pt>
                <c:pt idx="2">
                  <c:v>15</c:v>
                </c:pt>
              </c:numCache>
            </c:numRef>
          </c:val>
        </c:ser>
        <c:ser>
          <c:idx val="2"/>
          <c:order val="2"/>
          <c:tx>
            <c:strRef>
              <c:f>Sheet1!$A$4</c:f>
              <c:strCache>
                <c:ptCount val="1"/>
                <c:pt idx="0">
                  <c:v>DTMF IVR</c:v>
                </c:pt>
              </c:strCache>
            </c:strRef>
          </c:tx>
          <c:spPr>
            <a:solidFill>
              <a:schemeClr val="accent4"/>
            </a:solidFill>
            <a:ln>
              <a:solidFill>
                <a:schemeClr val="bg1"/>
              </a:solidFill>
            </a:ln>
            <a:effectLst>
              <a:outerShdw blurRad="50800" dist="38100" dir="2700000" algn="tl" rotWithShape="0">
                <a:prstClr val="black">
                  <a:alpha val="40000"/>
                </a:prstClr>
              </a:outerShdw>
            </a:effectLst>
          </c:spPr>
          <c:invertIfNegative val="0"/>
          <c:dLbls>
            <c:txPr>
              <a:bodyPr/>
              <a:lstStyle/>
              <a:p>
                <a:pPr>
                  <a:defRPr lang="en-ZA" sz="1400">
                    <a:solidFill>
                      <a:srgbClr val="FFFFFF"/>
                    </a:solidFill>
                  </a:defRPr>
                </a:pPr>
                <a:endParaRPr lang="en-US"/>
              </a:p>
            </c:txPr>
            <c:showLegendKey val="0"/>
            <c:showVal val="1"/>
            <c:showCatName val="0"/>
            <c:showSerName val="0"/>
            <c:showPercent val="0"/>
            <c:showBubbleSize val="0"/>
            <c:showLeaderLines val="0"/>
          </c:dLbls>
          <c:cat>
            <c:strRef>
              <c:f>Sheet1!$B$1:$D$1</c:f>
              <c:strCache>
                <c:ptCount val="3"/>
                <c:pt idx="0">
                  <c:v>1990s</c:v>
                </c:pt>
                <c:pt idx="1">
                  <c:v>2000s</c:v>
                </c:pt>
                <c:pt idx="2">
                  <c:v>2010s</c:v>
                </c:pt>
              </c:strCache>
            </c:strRef>
          </c:cat>
          <c:val>
            <c:numRef>
              <c:f>Sheet1!$B$4:$D$4</c:f>
              <c:numCache>
                <c:formatCode>General</c:formatCode>
                <c:ptCount val="3"/>
                <c:pt idx="0">
                  <c:v>3</c:v>
                </c:pt>
                <c:pt idx="1">
                  <c:v>7</c:v>
                </c:pt>
                <c:pt idx="2">
                  <c:v>7</c:v>
                </c:pt>
              </c:numCache>
            </c:numRef>
          </c:val>
        </c:ser>
        <c:ser>
          <c:idx val="3"/>
          <c:order val="3"/>
          <c:tx>
            <c:strRef>
              <c:f>Sheet1!$A$5</c:f>
              <c:strCache>
                <c:ptCount val="1"/>
                <c:pt idx="0">
                  <c:v>Speech IVR</c:v>
                </c:pt>
              </c:strCache>
            </c:strRef>
          </c:tx>
          <c:spPr>
            <a:solidFill>
              <a:schemeClr val="accent5"/>
            </a:solidFill>
            <a:ln>
              <a:solidFill>
                <a:schemeClr val="bg1"/>
              </a:solidFill>
            </a:ln>
            <a:effectLst>
              <a:outerShdw blurRad="50800" dist="38100" dir="2700000" algn="tl" rotWithShape="0">
                <a:prstClr val="black">
                  <a:alpha val="40000"/>
                </a:prstClr>
              </a:outerShdw>
            </a:effectLst>
          </c:spPr>
          <c:invertIfNegative val="0"/>
          <c:dLbls>
            <c:dLbl>
              <c:idx val="0"/>
              <c:delete val="1"/>
            </c:dLbl>
            <c:txPr>
              <a:bodyPr/>
              <a:lstStyle/>
              <a:p>
                <a:pPr>
                  <a:defRPr lang="en-ZA" sz="1400">
                    <a:solidFill>
                      <a:srgbClr val="FFFFFF"/>
                    </a:solidFill>
                  </a:defRPr>
                </a:pPr>
                <a:endParaRPr lang="en-US"/>
              </a:p>
            </c:txPr>
            <c:showLegendKey val="0"/>
            <c:showVal val="1"/>
            <c:showCatName val="0"/>
            <c:showSerName val="0"/>
            <c:showPercent val="0"/>
            <c:showBubbleSize val="0"/>
            <c:showLeaderLines val="0"/>
          </c:dLbls>
          <c:cat>
            <c:strRef>
              <c:f>Sheet1!$B$1:$D$1</c:f>
              <c:strCache>
                <c:ptCount val="3"/>
                <c:pt idx="0">
                  <c:v>1990s</c:v>
                </c:pt>
                <c:pt idx="1">
                  <c:v>2000s</c:v>
                </c:pt>
                <c:pt idx="2">
                  <c:v>2010s</c:v>
                </c:pt>
              </c:strCache>
            </c:strRef>
          </c:cat>
          <c:val>
            <c:numRef>
              <c:f>Sheet1!$B$5:$D$5</c:f>
              <c:numCache>
                <c:formatCode>General</c:formatCode>
                <c:ptCount val="3"/>
                <c:pt idx="0">
                  <c:v>0</c:v>
                </c:pt>
                <c:pt idx="1">
                  <c:v>2</c:v>
                </c:pt>
                <c:pt idx="2">
                  <c:v>4</c:v>
                </c:pt>
              </c:numCache>
            </c:numRef>
          </c:val>
        </c:ser>
        <c:ser>
          <c:idx val="4"/>
          <c:order val="4"/>
          <c:tx>
            <c:strRef>
              <c:f>Sheet1!$A$6</c:f>
              <c:strCache>
                <c:ptCount val="1"/>
                <c:pt idx="0">
                  <c:v>Web (all devices)</c:v>
                </c:pt>
              </c:strCache>
            </c:strRef>
          </c:tx>
          <c:spPr>
            <a:solidFill>
              <a:schemeClr val="accent6"/>
            </a:solidFill>
            <a:ln>
              <a:solidFill>
                <a:schemeClr val="bg1"/>
              </a:solidFill>
            </a:ln>
            <a:effectLst>
              <a:outerShdw blurRad="50800" dist="38100" dir="2700000" algn="tl" rotWithShape="0">
                <a:prstClr val="black">
                  <a:alpha val="40000"/>
                </a:prstClr>
              </a:outerShdw>
            </a:effectLst>
          </c:spPr>
          <c:invertIfNegative val="0"/>
          <c:dLbls>
            <c:dLbl>
              <c:idx val="0"/>
              <c:delete val="1"/>
            </c:dLbl>
            <c:txPr>
              <a:bodyPr/>
              <a:lstStyle/>
              <a:p>
                <a:pPr>
                  <a:defRPr lang="en-ZA" sz="1400">
                    <a:solidFill>
                      <a:srgbClr val="FFFFFF"/>
                    </a:solidFill>
                  </a:defRPr>
                </a:pPr>
                <a:endParaRPr lang="en-US"/>
              </a:p>
            </c:txPr>
            <c:showLegendKey val="0"/>
            <c:showVal val="1"/>
            <c:showCatName val="0"/>
            <c:showSerName val="0"/>
            <c:showPercent val="0"/>
            <c:showBubbleSize val="0"/>
            <c:showLeaderLines val="0"/>
          </c:dLbls>
          <c:cat>
            <c:strRef>
              <c:f>Sheet1!$B$1:$D$1</c:f>
              <c:strCache>
                <c:ptCount val="3"/>
                <c:pt idx="0">
                  <c:v>1990s</c:v>
                </c:pt>
                <c:pt idx="1">
                  <c:v>2000s</c:v>
                </c:pt>
                <c:pt idx="2">
                  <c:v>2010s</c:v>
                </c:pt>
              </c:strCache>
            </c:strRef>
          </c:cat>
          <c:val>
            <c:numRef>
              <c:f>Sheet1!$B$6:$D$6</c:f>
              <c:numCache>
                <c:formatCode>General</c:formatCode>
                <c:ptCount val="3"/>
                <c:pt idx="0">
                  <c:v>0</c:v>
                </c:pt>
                <c:pt idx="1">
                  <c:v>12</c:v>
                </c:pt>
                <c:pt idx="2">
                  <c:v>30</c:v>
                </c:pt>
              </c:numCache>
            </c:numRef>
          </c:val>
        </c:ser>
        <c:ser>
          <c:idx val="5"/>
          <c:order val="5"/>
          <c:tx>
            <c:strRef>
              <c:f>Sheet1!$A$7</c:f>
              <c:strCache>
                <c:ptCount val="1"/>
                <c:pt idx="0">
                  <c:v>Other</c:v>
                </c:pt>
              </c:strCache>
            </c:strRef>
          </c:tx>
          <c:spPr>
            <a:solidFill>
              <a:schemeClr val="tx2"/>
            </a:solidFill>
            <a:ln>
              <a:solidFill>
                <a:schemeClr val="bg1"/>
              </a:solidFill>
            </a:ln>
            <a:effectLst>
              <a:outerShdw blurRad="50800" dist="38100" dir="2700000" algn="tl" rotWithShape="0">
                <a:prstClr val="black">
                  <a:alpha val="40000"/>
                </a:prstClr>
              </a:outerShdw>
            </a:effectLst>
          </c:spPr>
          <c:invertIfNegative val="0"/>
          <c:dLbls>
            <c:dLbl>
              <c:idx val="0"/>
              <c:delete val="1"/>
            </c:dLbl>
            <c:txPr>
              <a:bodyPr/>
              <a:lstStyle/>
              <a:p>
                <a:pPr>
                  <a:defRPr lang="en-ZA" sz="1400">
                    <a:solidFill>
                      <a:srgbClr val="FFFFFF"/>
                    </a:solidFill>
                  </a:defRPr>
                </a:pPr>
                <a:endParaRPr lang="en-US"/>
              </a:p>
            </c:txPr>
            <c:showLegendKey val="0"/>
            <c:showVal val="1"/>
            <c:showCatName val="0"/>
            <c:showSerName val="0"/>
            <c:showPercent val="0"/>
            <c:showBubbleSize val="0"/>
            <c:showLeaderLines val="0"/>
          </c:dLbls>
          <c:cat>
            <c:strRef>
              <c:f>Sheet1!$B$1:$D$1</c:f>
              <c:strCache>
                <c:ptCount val="3"/>
                <c:pt idx="0">
                  <c:v>1990s</c:v>
                </c:pt>
                <c:pt idx="1">
                  <c:v>2000s</c:v>
                </c:pt>
                <c:pt idx="2">
                  <c:v>2010s</c:v>
                </c:pt>
              </c:strCache>
            </c:strRef>
          </c:cat>
          <c:val>
            <c:numRef>
              <c:f>Sheet1!$B$7:$D$7</c:f>
              <c:numCache>
                <c:formatCode>General</c:formatCode>
                <c:ptCount val="3"/>
                <c:pt idx="0">
                  <c:v>2</c:v>
                </c:pt>
                <c:pt idx="1">
                  <c:v>5</c:v>
                </c:pt>
                <c:pt idx="2">
                  <c:v>11</c:v>
                </c:pt>
              </c:numCache>
            </c:numRef>
          </c:val>
        </c:ser>
        <c:dLbls>
          <c:showLegendKey val="0"/>
          <c:showVal val="1"/>
          <c:showCatName val="0"/>
          <c:showSerName val="0"/>
          <c:showPercent val="0"/>
          <c:showBubbleSize val="0"/>
        </c:dLbls>
        <c:gapWidth val="100"/>
        <c:overlap val="100"/>
        <c:axId val="84042880"/>
        <c:axId val="84044416"/>
      </c:barChart>
      <c:catAx>
        <c:axId val="84042880"/>
        <c:scaling>
          <c:orientation val="minMax"/>
        </c:scaling>
        <c:delete val="0"/>
        <c:axPos val="b"/>
        <c:majorTickMark val="none"/>
        <c:minorTickMark val="none"/>
        <c:tickLblPos val="nextTo"/>
        <c:txPr>
          <a:bodyPr/>
          <a:lstStyle/>
          <a:p>
            <a:pPr>
              <a:defRPr lang="en-ZA" sz="1400"/>
            </a:pPr>
            <a:endParaRPr lang="en-US"/>
          </a:p>
        </c:txPr>
        <c:crossAx val="84044416"/>
        <c:crosses val="autoZero"/>
        <c:auto val="1"/>
        <c:lblAlgn val="ctr"/>
        <c:lblOffset val="100"/>
        <c:noMultiLvlLbl val="0"/>
      </c:catAx>
      <c:valAx>
        <c:axId val="84044416"/>
        <c:scaling>
          <c:orientation val="minMax"/>
        </c:scaling>
        <c:delete val="0"/>
        <c:axPos val="l"/>
        <c:majorGridlines>
          <c:spPr>
            <a:ln>
              <a:solidFill>
                <a:schemeClr val="bg2"/>
              </a:solidFill>
            </a:ln>
          </c:spPr>
        </c:majorGridlines>
        <c:numFmt formatCode="0%" sourceLinked="1"/>
        <c:majorTickMark val="out"/>
        <c:minorTickMark val="none"/>
        <c:tickLblPos val="nextTo"/>
        <c:spPr>
          <a:ln>
            <a:noFill/>
          </a:ln>
        </c:spPr>
        <c:txPr>
          <a:bodyPr/>
          <a:lstStyle/>
          <a:p>
            <a:pPr>
              <a:defRPr lang="en-ZA" sz="1200"/>
            </a:pPr>
            <a:endParaRPr lang="en-US"/>
          </a:p>
        </c:txPr>
        <c:crossAx val="84042880"/>
        <c:crosses val="autoZero"/>
        <c:crossBetween val="between"/>
        <c:majorUnit val="0.2"/>
      </c:valAx>
    </c:plotArea>
    <c:legend>
      <c:legendPos val="b"/>
      <c:layout/>
      <c:overlay val="0"/>
      <c:txPr>
        <a:bodyPr/>
        <a:lstStyle/>
        <a:p>
          <a:pPr>
            <a:defRPr lang="en-ZA"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33.1% are supporting social media – almost double that reported in 2011</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b="1" dirty="0" smtClean="0"/>
            <a:t>46.3% will be using web chat to direct Internet traffic within 12 months</a:t>
          </a:r>
          <a:r>
            <a:rPr lang="en-US" sz="1800" dirty="0" smtClean="0"/>
            <a:t>, by which time social media presence will have increased by another 43.5%. </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E364F18A-B676-489B-BEAB-EF74F204C168}" srcId="{99CDFB46-9F68-4180-A915-6E12ECC8F91E}" destId="{473956BF-3877-40FD-9E9B-E90C06DE7991}" srcOrd="0" destOrd="0" parTransId="{B5F9BADF-4B89-4601-BE8B-265743F97A9A}" sibTransId="{B7C17F20-D7E5-4ACC-B0B2-1D795E25ADC8}"/>
    <dgm:cxn modelId="{4694D56C-3AC3-9F41-83A7-8C7A5B90A6C5}" type="presOf" srcId="{99CDFB46-9F68-4180-A915-6E12ECC8F91E}" destId="{DD6CC295-14B9-4D8D-A993-F85A345DFC62}" srcOrd="0" destOrd="0" presId="urn:microsoft.com/office/officeart/2005/8/layout/vList5"/>
    <dgm:cxn modelId="{6EC6542D-AB93-FC4F-9D5C-CC1F9C291372}" type="presOf" srcId="{37060683-A701-4F86-8C90-1CA3E4637A77}" destId="{6B99E3A2-7102-4AF3-926A-DB67964C27A3}" srcOrd="0" destOrd="0" presId="urn:microsoft.com/office/officeart/2005/8/layout/vList5"/>
    <dgm:cxn modelId="{09B937FD-264A-2846-B9DC-37DACDFD302C}" type="presOf" srcId="{473956BF-3877-40FD-9E9B-E90C06DE7991}" destId="{644BABEC-2EE1-4E8C-8EBA-7D6DC29F36BB}" srcOrd="0" destOrd="0" presId="urn:microsoft.com/office/officeart/2005/8/layout/vList5"/>
    <dgm:cxn modelId="{0F7FD577-933B-F54E-98AE-ADECF8FA85AD}" type="presParOf" srcId="{DD6CC295-14B9-4D8D-A993-F85A345DFC62}" destId="{7CCC43A7-06C5-495A-8294-02251166A06E}" srcOrd="0" destOrd="0" presId="urn:microsoft.com/office/officeart/2005/8/layout/vList5"/>
    <dgm:cxn modelId="{6FE999AE-7303-3A48-8496-48BA3C35BC98}" type="presParOf" srcId="{7CCC43A7-06C5-495A-8294-02251166A06E}" destId="{644BABEC-2EE1-4E8C-8EBA-7D6DC29F36BB}" srcOrd="0" destOrd="0" presId="urn:microsoft.com/office/officeart/2005/8/layout/vList5"/>
    <dgm:cxn modelId="{21550133-C6E7-FB42-9638-7A1EDE229C8D}"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54.5% of providers say their current capability is still in a learning and developing phase </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dirty="0" smtClean="0"/>
            <a:t>The challenge is considerable and often the starting position is weak: </a:t>
          </a:r>
          <a:r>
            <a:rPr lang="en-US" sz="1800" b="1" dirty="0" smtClean="0"/>
            <a:t>only 6.7% believe their operations highly advanced</a:t>
          </a:r>
          <a:endParaRPr lang="en-ZA" sz="1800" b="1"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AC72A456-2BD8-BF49-A544-148AC421FCA5}" type="presOf" srcId="{473956BF-3877-40FD-9E9B-E90C06DE7991}" destId="{644BABEC-2EE1-4E8C-8EBA-7D6DC29F36BB}" srcOrd="0" destOrd="0" presId="urn:microsoft.com/office/officeart/2005/8/layout/vList5"/>
    <dgm:cxn modelId="{E364F18A-B676-489B-BEAB-EF74F204C168}" srcId="{99CDFB46-9F68-4180-A915-6E12ECC8F91E}" destId="{473956BF-3877-40FD-9E9B-E90C06DE7991}" srcOrd="0" destOrd="0" parTransId="{B5F9BADF-4B89-4601-BE8B-265743F97A9A}" sibTransId="{B7C17F20-D7E5-4ACC-B0B2-1D795E25ADC8}"/>
    <dgm:cxn modelId="{2B6E9BD5-4BFE-E043-8828-F719D299438B}" type="presOf" srcId="{99CDFB46-9F68-4180-A915-6E12ECC8F91E}" destId="{DD6CC295-14B9-4D8D-A993-F85A345DFC62}" srcOrd="0" destOrd="0" presId="urn:microsoft.com/office/officeart/2005/8/layout/vList5"/>
    <dgm:cxn modelId="{125C3815-5A5B-B94C-B785-2991B3BD5536}" type="presOf" srcId="{37060683-A701-4F86-8C90-1CA3E4637A77}" destId="{6B99E3A2-7102-4AF3-926A-DB67964C27A3}" srcOrd="0" destOrd="0" presId="urn:microsoft.com/office/officeart/2005/8/layout/vList5"/>
    <dgm:cxn modelId="{B743C251-BC0F-404F-8FB8-3ADB3FD5F0AD}" type="presParOf" srcId="{DD6CC295-14B9-4D8D-A993-F85A345DFC62}" destId="{7CCC43A7-06C5-495A-8294-02251166A06E}" srcOrd="0" destOrd="0" presId="urn:microsoft.com/office/officeart/2005/8/layout/vList5"/>
    <dgm:cxn modelId="{FA12EB87-B6DF-A847-9FB4-5306BF41381B}" type="presParOf" srcId="{7CCC43A7-06C5-495A-8294-02251166A06E}" destId="{644BABEC-2EE1-4E8C-8EBA-7D6DC29F36BB}" srcOrd="0" destOrd="0" presId="urn:microsoft.com/office/officeart/2005/8/layout/vList5"/>
    <dgm:cxn modelId="{58DE3999-6BC6-0548-89B3-227DE68D6793}"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80.6% working towards CC as differentiator</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dirty="0" smtClean="0"/>
            <a:t>Challenged by expanding responsibilities to keep up with current and future efficiency and effectiveness expectations</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331A1E57-C66D-C748-976E-203864CF7F6F}" type="presOf" srcId="{99CDFB46-9F68-4180-A915-6E12ECC8F91E}" destId="{DD6CC295-14B9-4D8D-A993-F85A345DFC62}" srcOrd="0" destOrd="0" presId="urn:microsoft.com/office/officeart/2005/8/layout/vList5"/>
    <dgm:cxn modelId="{E364F18A-B676-489B-BEAB-EF74F204C168}" srcId="{99CDFB46-9F68-4180-A915-6E12ECC8F91E}" destId="{473956BF-3877-40FD-9E9B-E90C06DE7991}" srcOrd="0" destOrd="0" parTransId="{B5F9BADF-4B89-4601-BE8B-265743F97A9A}" sibTransId="{B7C17F20-D7E5-4ACC-B0B2-1D795E25ADC8}"/>
    <dgm:cxn modelId="{2FCEA12A-9D4A-CC47-9125-0B8C44263372}" type="presOf" srcId="{473956BF-3877-40FD-9E9B-E90C06DE7991}" destId="{644BABEC-2EE1-4E8C-8EBA-7D6DC29F36BB}" srcOrd="0" destOrd="0" presId="urn:microsoft.com/office/officeart/2005/8/layout/vList5"/>
    <dgm:cxn modelId="{0532CF42-DF71-4B43-B183-4B4F146D5A6A}" type="presOf" srcId="{37060683-A701-4F86-8C90-1CA3E4637A77}" destId="{6B99E3A2-7102-4AF3-926A-DB67964C27A3}" srcOrd="0" destOrd="0" presId="urn:microsoft.com/office/officeart/2005/8/layout/vList5"/>
    <dgm:cxn modelId="{C3A6D5C3-9F1C-1D4F-97FB-B483BDF1520D}" type="presParOf" srcId="{DD6CC295-14B9-4D8D-A993-F85A345DFC62}" destId="{7CCC43A7-06C5-495A-8294-02251166A06E}" srcOrd="0" destOrd="0" presId="urn:microsoft.com/office/officeart/2005/8/layout/vList5"/>
    <dgm:cxn modelId="{B5A2C26D-616C-754D-8682-DC06F70F762C}" type="presParOf" srcId="{7CCC43A7-06C5-495A-8294-02251166A06E}" destId="{644BABEC-2EE1-4E8C-8EBA-7D6DC29F36BB}" srcOrd="0" destOrd="0" presId="urn:microsoft.com/office/officeart/2005/8/layout/vList5"/>
    <dgm:cxn modelId="{45E2358A-5B67-F841-8702-55CE5BA02211}"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Contact technology strategies are migrating into an enterprise customer management strategy – now at 66.8%</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dirty="0" smtClean="0"/>
            <a:t>This is transforming how technology is sourced, implemented and supported.  Flexibility, agility and mobility are key and cloud is on the radar.</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E364F18A-B676-489B-BEAB-EF74F204C168}" srcId="{99CDFB46-9F68-4180-A915-6E12ECC8F91E}" destId="{473956BF-3877-40FD-9E9B-E90C06DE7991}" srcOrd="0" destOrd="0" parTransId="{B5F9BADF-4B89-4601-BE8B-265743F97A9A}" sibTransId="{B7C17F20-D7E5-4ACC-B0B2-1D795E25ADC8}"/>
    <dgm:cxn modelId="{2294841C-BEEA-224E-8730-01FCB844F21F}" type="presOf" srcId="{99CDFB46-9F68-4180-A915-6E12ECC8F91E}" destId="{DD6CC295-14B9-4D8D-A993-F85A345DFC62}" srcOrd="0" destOrd="0" presId="urn:microsoft.com/office/officeart/2005/8/layout/vList5"/>
    <dgm:cxn modelId="{7E8E7F20-8733-E541-AE56-62160DDF99CC}" type="presOf" srcId="{473956BF-3877-40FD-9E9B-E90C06DE7991}" destId="{644BABEC-2EE1-4E8C-8EBA-7D6DC29F36BB}" srcOrd="0" destOrd="0" presId="urn:microsoft.com/office/officeart/2005/8/layout/vList5"/>
    <dgm:cxn modelId="{2DFD7572-7525-1E4C-8DF4-7BCA6A09F4E5}" type="presOf" srcId="{37060683-A701-4F86-8C90-1CA3E4637A77}" destId="{6B99E3A2-7102-4AF3-926A-DB67964C27A3}" srcOrd="0" destOrd="0" presId="urn:microsoft.com/office/officeart/2005/8/layout/vList5"/>
    <dgm:cxn modelId="{2D41A43E-2927-7B48-95A3-D24D9146399F}" type="presParOf" srcId="{DD6CC295-14B9-4D8D-A993-F85A345DFC62}" destId="{7CCC43A7-06C5-495A-8294-02251166A06E}" srcOrd="0" destOrd="0" presId="urn:microsoft.com/office/officeart/2005/8/layout/vList5"/>
    <dgm:cxn modelId="{490D5768-C874-9649-96D3-0CF75157B6B3}" type="presParOf" srcId="{7CCC43A7-06C5-495A-8294-02251166A06E}" destId="{644BABEC-2EE1-4E8C-8EBA-7D6DC29F36BB}" srcOrd="0" destOrd="0" presId="urn:microsoft.com/office/officeart/2005/8/layout/vList5"/>
    <dgm:cxn modelId="{3411380D-4732-724E-B994-C2C241CCDA63}"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Only 27.9% of contact </a:t>
          </a:r>
          <a:r>
            <a:rPr lang="en-US" sz="1800" dirty="0" err="1" smtClean="0"/>
            <a:t>centres</a:t>
          </a:r>
          <a:r>
            <a:rPr lang="en-US" sz="1800" dirty="0" smtClean="0"/>
            <a:t> are measuring Internet interaction costs, </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dirty="0" smtClean="0"/>
            <a:t>Of those companies using a self-service channel such as speech, SMS, web chat or social media, nearly half don’t collect any customer feedback at all</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411BB5E4-59A8-BF4C-A99E-506A837507DF}" type="presOf" srcId="{473956BF-3877-40FD-9E9B-E90C06DE7991}" destId="{644BABEC-2EE1-4E8C-8EBA-7D6DC29F36BB}" srcOrd="0" destOrd="0" presId="urn:microsoft.com/office/officeart/2005/8/layout/vList5"/>
    <dgm:cxn modelId="{E364F18A-B676-489B-BEAB-EF74F204C168}" srcId="{99CDFB46-9F68-4180-A915-6E12ECC8F91E}" destId="{473956BF-3877-40FD-9E9B-E90C06DE7991}" srcOrd="0" destOrd="0" parTransId="{B5F9BADF-4B89-4601-BE8B-265743F97A9A}" sibTransId="{B7C17F20-D7E5-4ACC-B0B2-1D795E25ADC8}"/>
    <dgm:cxn modelId="{6CABC212-870C-AC40-A6A5-29DD7EF40962}" type="presOf" srcId="{37060683-A701-4F86-8C90-1CA3E4637A77}" destId="{6B99E3A2-7102-4AF3-926A-DB67964C27A3}" srcOrd="0" destOrd="0" presId="urn:microsoft.com/office/officeart/2005/8/layout/vList5"/>
    <dgm:cxn modelId="{14C33D95-9506-A84E-81B8-99267DC33B67}" type="presOf" srcId="{99CDFB46-9F68-4180-A915-6E12ECC8F91E}" destId="{DD6CC295-14B9-4D8D-A993-F85A345DFC62}" srcOrd="0" destOrd="0" presId="urn:microsoft.com/office/officeart/2005/8/layout/vList5"/>
    <dgm:cxn modelId="{C53A2A67-C4FE-9D48-921E-2B1D288675DF}" type="presParOf" srcId="{DD6CC295-14B9-4D8D-A993-F85A345DFC62}" destId="{7CCC43A7-06C5-495A-8294-02251166A06E}" srcOrd="0" destOrd="0" presId="urn:microsoft.com/office/officeart/2005/8/layout/vList5"/>
    <dgm:cxn modelId="{D4B4F7B0-3770-E042-BF52-0A378FE8CBA8}" type="presParOf" srcId="{7CCC43A7-06C5-495A-8294-02251166A06E}" destId="{644BABEC-2EE1-4E8C-8EBA-7D6DC29F36BB}" srcOrd="0" destOrd="0" presId="urn:microsoft.com/office/officeart/2005/8/layout/vList5"/>
    <dgm:cxn modelId="{87215355-2969-7F43-93B1-1936287FB670}"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Over half (50.6%) don’t schedule any regular IVR process reviews </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dirty="0" smtClean="0"/>
            <a:t>and nearly three quarters (72.4%) are needlessly frustrating their customers by not passing information collected within the IVR to agents.</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6AA8C095-85F2-AD4B-A717-647F16D52721}" type="presOf" srcId="{473956BF-3877-40FD-9E9B-E90C06DE7991}" destId="{644BABEC-2EE1-4E8C-8EBA-7D6DC29F36BB}" srcOrd="0" destOrd="0" presId="urn:microsoft.com/office/officeart/2005/8/layout/vList5"/>
    <dgm:cxn modelId="{46D3FE8B-2EF5-5246-82ED-1EA47727622A}" type="presOf" srcId="{99CDFB46-9F68-4180-A915-6E12ECC8F91E}" destId="{DD6CC295-14B9-4D8D-A993-F85A345DFC62}" srcOrd="0" destOrd="0" presId="urn:microsoft.com/office/officeart/2005/8/layout/vList5"/>
    <dgm:cxn modelId="{DBC8D00E-D14E-DF41-A7F7-CFDF9BD756E7}" type="presOf" srcId="{37060683-A701-4F86-8C90-1CA3E4637A77}" destId="{6B99E3A2-7102-4AF3-926A-DB67964C27A3}" srcOrd="0" destOrd="0" presId="urn:microsoft.com/office/officeart/2005/8/layout/vList5"/>
    <dgm:cxn modelId="{E364F18A-B676-489B-BEAB-EF74F204C168}" srcId="{99CDFB46-9F68-4180-A915-6E12ECC8F91E}" destId="{473956BF-3877-40FD-9E9B-E90C06DE7991}" srcOrd="0" destOrd="0" parTransId="{B5F9BADF-4B89-4601-BE8B-265743F97A9A}" sibTransId="{B7C17F20-D7E5-4ACC-B0B2-1D795E25ADC8}"/>
    <dgm:cxn modelId="{7E281168-2A9E-2440-AF0C-2937BD02D59D}" type="presParOf" srcId="{DD6CC295-14B9-4D8D-A993-F85A345DFC62}" destId="{7CCC43A7-06C5-495A-8294-02251166A06E}" srcOrd="0" destOrd="0" presId="urn:microsoft.com/office/officeart/2005/8/layout/vList5"/>
    <dgm:cxn modelId="{563D89A7-538D-2145-B970-C7C6557F780F}" type="presParOf" srcId="{7CCC43A7-06C5-495A-8294-02251166A06E}" destId="{644BABEC-2EE1-4E8C-8EBA-7D6DC29F36BB}" srcOrd="0" destOrd="0" presId="urn:microsoft.com/office/officeart/2005/8/layout/vList5"/>
    <dgm:cxn modelId="{38A9E643-CA94-354E-B920-D5F7B34EEF07}"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Contact technology strategies are progressively migrating into the wider enterprise customer management strategy – now at 66.8%</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dirty="0" smtClean="0"/>
            <a:t>and this is transforming how technology is sourced, implemented and supported.  Flexibility, agility and mobility are key and cloud is on the radar.</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B45C8A48-0E62-2942-A636-CE4EFD6153CE}" type="presOf" srcId="{99CDFB46-9F68-4180-A915-6E12ECC8F91E}" destId="{DD6CC295-14B9-4D8D-A993-F85A345DFC62}" srcOrd="0" destOrd="0" presId="urn:microsoft.com/office/officeart/2005/8/layout/vList5"/>
    <dgm:cxn modelId="{A7730192-0D8A-FB42-AA20-A029D834F49C}" type="presOf" srcId="{473956BF-3877-40FD-9E9B-E90C06DE7991}" destId="{644BABEC-2EE1-4E8C-8EBA-7D6DC29F36BB}" srcOrd="0" destOrd="0" presId="urn:microsoft.com/office/officeart/2005/8/layout/vList5"/>
    <dgm:cxn modelId="{E364F18A-B676-489B-BEAB-EF74F204C168}" srcId="{99CDFB46-9F68-4180-A915-6E12ECC8F91E}" destId="{473956BF-3877-40FD-9E9B-E90C06DE7991}" srcOrd="0" destOrd="0" parTransId="{B5F9BADF-4B89-4601-BE8B-265743F97A9A}" sibTransId="{B7C17F20-D7E5-4ACC-B0B2-1D795E25ADC8}"/>
    <dgm:cxn modelId="{282482AB-F75B-384B-BF50-FD67DF2A20B5}" type="presOf" srcId="{37060683-A701-4F86-8C90-1CA3E4637A77}" destId="{6B99E3A2-7102-4AF3-926A-DB67964C27A3}" srcOrd="0" destOrd="0" presId="urn:microsoft.com/office/officeart/2005/8/layout/vList5"/>
    <dgm:cxn modelId="{9500E998-F34B-D14C-BDCC-D5114CF4F80D}" type="presParOf" srcId="{DD6CC295-14B9-4D8D-A993-F85A345DFC62}" destId="{7CCC43A7-06C5-495A-8294-02251166A06E}" srcOrd="0" destOrd="0" presId="urn:microsoft.com/office/officeart/2005/8/layout/vList5"/>
    <dgm:cxn modelId="{0B84802E-4089-B745-8287-72A999ABBB7E}" type="presParOf" srcId="{7CCC43A7-06C5-495A-8294-02251166A06E}" destId="{644BABEC-2EE1-4E8C-8EBA-7D6DC29F36BB}" srcOrd="0" destOrd="0" presId="urn:microsoft.com/office/officeart/2005/8/layout/vList5"/>
    <dgm:cxn modelId="{AB0D45B2-47AA-0545-8CC7-F91CC0C1A19A}"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GB" sz="1800" dirty="0" smtClean="0"/>
            <a:t>30.4% of contact centres report they have no, or only a limited, involvement in the design of business requirements for new technology solutions.  </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GB" sz="1800" dirty="0" smtClean="0"/>
            <a:t>Of these, 7.2% state that it’s purely a contact centre decision</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45686148-CDD0-4A42-99CA-5EC20169B211}" type="presOf" srcId="{37060683-A701-4F86-8C90-1CA3E4637A77}" destId="{6B99E3A2-7102-4AF3-926A-DB67964C27A3}" srcOrd="0" destOrd="0" presId="urn:microsoft.com/office/officeart/2005/8/layout/vList5"/>
    <dgm:cxn modelId="{E364F18A-B676-489B-BEAB-EF74F204C168}" srcId="{99CDFB46-9F68-4180-A915-6E12ECC8F91E}" destId="{473956BF-3877-40FD-9E9B-E90C06DE7991}" srcOrd="0" destOrd="0" parTransId="{B5F9BADF-4B89-4601-BE8B-265743F97A9A}" sibTransId="{B7C17F20-D7E5-4ACC-B0B2-1D795E25ADC8}"/>
    <dgm:cxn modelId="{5DD30A1D-AA33-874B-BE94-E36B81A181FD}" type="presOf" srcId="{473956BF-3877-40FD-9E9B-E90C06DE7991}" destId="{644BABEC-2EE1-4E8C-8EBA-7D6DC29F36BB}" srcOrd="0" destOrd="0" presId="urn:microsoft.com/office/officeart/2005/8/layout/vList5"/>
    <dgm:cxn modelId="{9E11AC84-45E4-0B44-B1DD-20D7008FB340}" type="presOf" srcId="{99CDFB46-9F68-4180-A915-6E12ECC8F91E}" destId="{DD6CC295-14B9-4D8D-A993-F85A345DFC62}" srcOrd="0" destOrd="0" presId="urn:microsoft.com/office/officeart/2005/8/layout/vList5"/>
    <dgm:cxn modelId="{4930E909-1E71-7D4F-8064-8FA70BF0618F}" type="presParOf" srcId="{DD6CC295-14B9-4D8D-A993-F85A345DFC62}" destId="{7CCC43A7-06C5-495A-8294-02251166A06E}" srcOrd="0" destOrd="0" presId="urn:microsoft.com/office/officeart/2005/8/layout/vList5"/>
    <dgm:cxn modelId="{AA97FC25-E22E-2144-B238-A0968C847FA9}" type="presParOf" srcId="{7CCC43A7-06C5-495A-8294-02251166A06E}" destId="{644BABEC-2EE1-4E8C-8EBA-7D6DC29F36BB}" srcOrd="0" destOrd="0" presId="urn:microsoft.com/office/officeart/2005/8/layout/vList5"/>
    <dgm:cxn modelId="{D4F448CB-22B2-F44D-813B-F1352F27E7BB}"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DFB46-9F68-4180-A915-6E12ECC8F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473956BF-3877-40FD-9E9B-E90C06DE7991}">
      <dgm:prSet phldrT="[Text]" custT="1"/>
      <dgm:spPr/>
      <dgm:t>
        <a:bodyPr/>
        <a:lstStyle/>
        <a:p>
          <a:r>
            <a:rPr lang="en-US" sz="1800" dirty="0" smtClean="0"/>
            <a:t>Cloud has doubled in its importance from the 2011 results, with flexibility and compliance with the enterprise technologies the driving force</a:t>
          </a:r>
          <a:endParaRPr lang="en-ZA" sz="1800" dirty="0"/>
        </a:p>
      </dgm:t>
    </dgm:pt>
    <dgm:pt modelId="{B5F9BADF-4B89-4601-BE8B-265743F97A9A}" type="parTrans" cxnId="{E364F18A-B676-489B-BEAB-EF74F204C168}">
      <dgm:prSet/>
      <dgm:spPr/>
      <dgm:t>
        <a:bodyPr/>
        <a:lstStyle/>
        <a:p>
          <a:endParaRPr lang="en-ZA"/>
        </a:p>
      </dgm:t>
    </dgm:pt>
    <dgm:pt modelId="{B7C17F20-D7E5-4ACC-B0B2-1D795E25ADC8}" type="sibTrans" cxnId="{E364F18A-B676-489B-BEAB-EF74F204C168}">
      <dgm:prSet/>
      <dgm:spPr/>
      <dgm:t>
        <a:bodyPr/>
        <a:lstStyle/>
        <a:p>
          <a:endParaRPr lang="en-ZA"/>
        </a:p>
      </dgm:t>
    </dgm:pt>
    <dgm:pt modelId="{37060683-A701-4F86-8C90-1CA3E4637A77}">
      <dgm:prSet phldrT="[Text]" custT="1"/>
      <dgm:spPr/>
      <dgm:t>
        <a:bodyPr/>
        <a:lstStyle/>
        <a:p>
          <a:r>
            <a:rPr lang="en-US" sz="1800" dirty="0" smtClean="0"/>
            <a:t>BUT…organisations will need to find a way to use, re-use and upgrade existing technologies. Any Cloud migration will likely be gradual (despite the hype) and in appreciation that Cloud is not an all-or-nothing decision</a:t>
          </a:r>
          <a:endParaRPr lang="en-ZA" sz="1800" dirty="0"/>
        </a:p>
      </dgm:t>
    </dgm:pt>
    <dgm:pt modelId="{42423EAD-13FD-4D81-B12A-97F9AF3AA1B1}" type="parTrans" cxnId="{5A9CA350-760F-42B3-BE86-416C5C43B53A}">
      <dgm:prSet/>
      <dgm:spPr/>
      <dgm:t>
        <a:bodyPr/>
        <a:lstStyle/>
        <a:p>
          <a:endParaRPr lang="en-ZA"/>
        </a:p>
      </dgm:t>
    </dgm:pt>
    <dgm:pt modelId="{249CB18F-AECE-4D4B-B9FF-BDA7F99687FA}" type="sibTrans" cxnId="{5A9CA350-760F-42B3-BE86-416C5C43B53A}">
      <dgm:prSet/>
      <dgm:spPr/>
      <dgm:t>
        <a:bodyPr/>
        <a:lstStyle/>
        <a:p>
          <a:endParaRPr lang="en-ZA"/>
        </a:p>
      </dgm:t>
    </dgm:pt>
    <dgm:pt modelId="{DD6CC295-14B9-4D8D-A993-F85A345DFC62}" type="pres">
      <dgm:prSet presAssocID="{99CDFB46-9F68-4180-A915-6E12ECC8F91E}" presName="Name0" presStyleCnt="0">
        <dgm:presLayoutVars>
          <dgm:dir/>
          <dgm:animLvl val="lvl"/>
          <dgm:resizeHandles val="exact"/>
        </dgm:presLayoutVars>
      </dgm:prSet>
      <dgm:spPr/>
      <dgm:t>
        <a:bodyPr/>
        <a:lstStyle/>
        <a:p>
          <a:endParaRPr lang="en-US"/>
        </a:p>
      </dgm:t>
    </dgm:pt>
    <dgm:pt modelId="{7CCC43A7-06C5-495A-8294-02251166A06E}" type="pres">
      <dgm:prSet presAssocID="{473956BF-3877-40FD-9E9B-E90C06DE7991}" presName="linNode" presStyleCnt="0"/>
      <dgm:spPr/>
    </dgm:pt>
    <dgm:pt modelId="{644BABEC-2EE1-4E8C-8EBA-7D6DC29F36BB}" type="pres">
      <dgm:prSet presAssocID="{473956BF-3877-40FD-9E9B-E90C06DE7991}" presName="parentText" presStyleLbl="node1" presStyleIdx="0" presStyleCnt="1">
        <dgm:presLayoutVars>
          <dgm:chMax val="1"/>
          <dgm:bulletEnabled val="1"/>
        </dgm:presLayoutVars>
      </dgm:prSet>
      <dgm:spPr/>
      <dgm:t>
        <a:bodyPr/>
        <a:lstStyle/>
        <a:p>
          <a:endParaRPr lang="en-ZA"/>
        </a:p>
      </dgm:t>
    </dgm:pt>
    <dgm:pt modelId="{6B99E3A2-7102-4AF3-926A-DB67964C27A3}" type="pres">
      <dgm:prSet presAssocID="{473956BF-3877-40FD-9E9B-E90C06DE7991}" presName="descendantText" presStyleLbl="alignAccFollowNode1" presStyleIdx="0" presStyleCnt="1">
        <dgm:presLayoutVars>
          <dgm:bulletEnabled val="1"/>
        </dgm:presLayoutVars>
      </dgm:prSet>
      <dgm:spPr/>
      <dgm:t>
        <a:bodyPr/>
        <a:lstStyle/>
        <a:p>
          <a:endParaRPr lang="en-ZA"/>
        </a:p>
      </dgm:t>
    </dgm:pt>
  </dgm:ptLst>
  <dgm:cxnLst>
    <dgm:cxn modelId="{5A9CA350-760F-42B3-BE86-416C5C43B53A}" srcId="{473956BF-3877-40FD-9E9B-E90C06DE7991}" destId="{37060683-A701-4F86-8C90-1CA3E4637A77}" srcOrd="0" destOrd="0" parTransId="{42423EAD-13FD-4D81-B12A-97F9AF3AA1B1}" sibTransId="{249CB18F-AECE-4D4B-B9FF-BDA7F99687FA}"/>
    <dgm:cxn modelId="{1676424B-23F7-A742-91D9-D4DFAE784937}" type="presOf" srcId="{473956BF-3877-40FD-9E9B-E90C06DE7991}" destId="{644BABEC-2EE1-4E8C-8EBA-7D6DC29F36BB}" srcOrd="0" destOrd="0" presId="urn:microsoft.com/office/officeart/2005/8/layout/vList5"/>
    <dgm:cxn modelId="{E364F18A-B676-489B-BEAB-EF74F204C168}" srcId="{99CDFB46-9F68-4180-A915-6E12ECC8F91E}" destId="{473956BF-3877-40FD-9E9B-E90C06DE7991}" srcOrd="0" destOrd="0" parTransId="{B5F9BADF-4B89-4601-BE8B-265743F97A9A}" sibTransId="{B7C17F20-D7E5-4ACC-B0B2-1D795E25ADC8}"/>
    <dgm:cxn modelId="{654962F2-DC9F-AB42-8E06-9A371905B521}" type="presOf" srcId="{37060683-A701-4F86-8C90-1CA3E4637A77}" destId="{6B99E3A2-7102-4AF3-926A-DB67964C27A3}" srcOrd="0" destOrd="0" presId="urn:microsoft.com/office/officeart/2005/8/layout/vList5"/>
    <dgm:cxn modelId="{FF96E1CB-773F-AC44-A61B-6470B5B8A35D}" type="presOf" srcId="{99CDFB46-9F68-4180-A915-6E12ECC8F91E}" destId="{DD6CC295-14B9-4D8D-A993-F85A345DFC62}" srcOrd="0" destOrd="0" presId="urn:microsoft.com/office/officeart/2005/8/layout/vList5"/>
    <dgm:cxn modelId="{FC8F5DA5-39BA-6441-99F5-62D916A7F48C}" type="presParOf" srcId="{DD6CC295-14B9-4D8D-A993-F85A345DFC62}" destId="{7CCC43A7-06C5-495A-8294-02251166A06E}" srcOrd="0" destOrd="0" presId="urn:microsoft.com/office/officeart/2005/8/layout/vList5"/>
    <dgm:cxn modelId="{30FDF16D-3A4F-604A-A3B8-5FF7A68893AE}" type="presParOf" srcId="{7CCC43A7-06C5-495A-8294-02251166A06E}" destId="{644BABEC-2EE1-4E8C-8EBA-7D6DC29F36BB}" srcOrd="0" destOrd="0" presId="urn:microsoft.com/office/officeart/2005/8/layout/vList5"/>
    <dgm:cxn modelId="{096AFAAD-D406-2942-A8AC-96EFDC57ADA7}" type="presParOf" srcId="{7CCC43A7-06C5-495A-8294-02251166A06E}" destId="{6B99E3A2-7102-4AF3-926A-DB67964C27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46.3% will be using web chat to direct Internet traffic within 12 months</a:t>
          </a:r>
          <a:r>
            <a:rPr lang="en-US" sz="1800" kern="1200" dirty="0" smtClean="0"/>
            <a:t>, by which time social media presence will have increased by another 43.5%. </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33.1% are supporting social media – almost double that reported in 2011</a:t>
          </a:r>
          <a:endParaRPr lang="en-ZA" sz="1800" kern="1200" dirty="0"/>
        </a:p>
      </dsp:txBody>
      <dsp:txXfrm>
        <a:off x="96920" y="96920"/>
        <a:ext cx="2884259" cy="1791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challenge is considerable and often the starting position is weak: </a:t>
          </a:r>
          <a:r>
            <a:rPr lang="en-US" sz="1800" b="1" kern="1200" dirty="0" smtClean="0"/>
            <a:t>only 6.7% believe their operations highly advanced</a:t>
          </a:r>
          <a:endParaRPr lang="en-ZA" sz="1800" b="1"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54.5% of providers say their current capability is still in a learning and developing phase </a:t>
          </a:r>
          <a:endParaRPr lang="en-ZA" sz="1800" kern="1200" dirty="0"/>
        </a:p>
      </dsp:txBody>
      <dsp:txXfrm>
        <a:off x="96920" y="96920"/>
        <a:ext cx="2884259" cy="1791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Challenged by expanding responsibilities to keep up with current and future efficiency and effectiveness expectations</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80.6% working towards CC as differentiator</a:t>
          </a:r>
          <a:endParaRPr lang="en-ZA" sz="1800" kern="1200" dirty="0"/>
        </a:p>
      </dsp:txBody>
      <dsp:txXfrm>
        <a:off x="96920" y="96920"/>
        <a:ext cx="2884259" cy="1791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This is transforming how technology is sourced, implemented and supported.  Flexibility, agility and mobility are key and cloud is on the radar.</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Contact technology strategies are migrating into an enterprise customer management strategy – now at 66.8%</a:t>
          </a:r>
          <a:endParaRPr lang="en-ZA" sz="1800" kern="1200" dirty="0"/>
        </a:p>
      </dsp:txBody>
      <dsp:txXfrm>
        <a:off x="96920" y="96920"/>
        <a:ext cx="2884259" cy="1791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Of those companies using a self-service channel such as speech, SMS, web chat or social media, nearly half don’t collect any customer feedback at all</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Only 27.9% of contact </a:t>
          </a:r>
          <a:r>
            <a:rPr lang="en-US" sz="1800" kern="1200" dirty="0" err="1" smtClean="0"/>
            <a:t>centres</a:t>
          </a:r>
          <a:r>
            <a:rPr lang="en-US" sz="1800" kern="1200" dirty="0" smtClean="0"/>
            <a:t> are measuring Internet interaction costs, </a:t>
          </a:r>
          <a:endParaRPr lang="en-ZA" sz="1800" kern="1200" dirty="0"/>
        </a:p>
      </dsp:txBody>
      <dsp:txXfrm>
        <a:off x="96920" y="96920"/>
        <a:ext cx="2884259" cy="1791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and nearly three quarters (72.4%) are needlessly frustrating their customers by not passing information collected within the IVR to agents.</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Over half (50.6%) don’t schedule any regular IVR process reviews </a:t>
          </a:r>
          <a:endParaRPr lang="en-ZA" sz="1800" kern="1200" dirty="0"/>
        </a:p>
      </dsp:txBody>
      <dsp:txXfrm>
        <a:off x="96920" y="96920"/>
        <a:ext cx="2884259" cy="17915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and this is transforming how technology is sourced, implemented and supported.  Flexibility, agility and mobility are key and cloud is on the radar.</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Contact technology strategies are progressively migrating into the wider enterprise customer management strategy – now at 66.8%</a:t>
          </a:r>
          <a:endParaRPr lang="en-ZA" sz="1800" kern="1200" dirty="0"/>
        </a:p>
      </dsp:txBody>
      <dsp:txXfrm>
        <a:off x="96920" y="96920"/>
        <a:ext cx="2884259" cy="17915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Of these, 7.2% state that it’s purely a contact centre decision</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30.4% of contact centres report they have no, or only a limited, involvement in the design of business requirements for new technology solutions.  </a:t>
          </a:r>
          <a:endParaRPr lang="en-ZA" sz="1800" kern="1200" dirty="0"/>
        </a:p>
      </dsp:txBody>
      <dsp:txXfrm>
        <a:off x="96920" y="96920"/>
        <a:ext cx="2884259" cy="17915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E3A2-7102-4AF3-926A-DB67964C27A3}">
      <dsp:nvSpPr>
        <dsp:cNvPr id="0" name=""/>
        <dsp:cNvSpPr/>
      </dsp:nvSpPr>
      <dsp:spPr>
        <a:xfrm rot="5400000">
          <a:off x="5020020" y="-1743380"/>
          <a:ext cx="1588332" cy="5472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BUT…organisations will need to find a way to use, re-use and upgrade existing technologies. Any Cloud migration will likely be gradual (despite the hype) and in appreciation that Cloud is not an all-or-nothing decision</a:t>
          </a:r>
          <a:endParaRPr lang="en-ZA" sz="1800" kern="1200" dirty="0"/>
        </a:p>
      </dsp:txBody>
      <dsp:txXfrm rot="-5400000">
        <a:off x="3078098" y="276078"/>
        <a:ext cx="5394640" cy="1433260"/>
      </dsp:txXfrm>
    </dsp:sp>
    <dsp:sp modelId="{644BABEC-2EE1-4E8C-8EBA-7D6DC29F36BB}">
      <dsp:nvSpPr>
        <dsp:cNvPr id="0" name=""/>
        <dsp:cNvSpPr/>
      </dsp:nvSpPr>
      <dsp:spPr>
        <a:xfrm>
          <a:off x="0" y="0"/>
          <a:ext cx="3078099" cy="198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Cloud has doubled in its importance from the 2011 results, with flexibility and compliance with the enterprise technologies the driving force</a:t>
          </a:r>
          <a:endParaRPr lang="en-ZA" sz="1800" kern="1200" dirty="0"/>
        </a:p>
      </dsp:txBody>
      <dsp:txXfrm>
        <a:off x="96920" y="96920"/>
        <a:ext cx="2884259" cy="17915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fontAlgn="auto">
              <a:spcBef>
                <a:spcPts val="0"/>
              </a:spcBef>
              <a:spcAft>
                <a:spcPts val="0"/>
              </a:spcAft>
              <a:defRPr sz="1000" b="1" dirty="0">
                <a:ea typeface="+mn-ea"/>
                <a:cs typeface="Arial" pitchFamily="34" charset="0"/>
              </a:defRPr>
            </a:lvl1pPr>
          </a:lstStyle>
          <a:p>
            <a:pPr>
              <a:defRPr/>
            </a:pPr>
            <a:endParaRPr lang="en-ZA"/>
          </a:p>
        </p:txBody>
      </p:sp>
      <p:sp>
        <p:nvSpPr>
          <p:cNvPr id="3" name="Date Placeholder 2"/>
          <p:cNvSpPr>
            <a:spLocks noGrp="1"/>
          </p:cNvSpPr>
          <p:nvPr>
            <p:ph type="dt" sz="quarter" idx="1"/>
          </p:nvPr>
        </p:nvSpPr>
        <p:spPr>
          <a:xfrm>
            <a:off x="3848645" y="0"/>
            <a:ext cx="2944283" cy="495935"/>
          </a:xfrm>
          <a:prstGeom prst="rect">
            <a:avLst/>
          </a:prstGeom>
        </p:spPr>
        <p:txBody>
          <a:bodyPr vert="horz" wrap="square" lIns="91440" tIns="45720" rIns="91440" bIns="45720" numCol="1" anchor="t" anchorCtr="0" compatLnSpc="1">
            <a:prstTxWarp prst="textNoShape">
              <a:avLst/>
            </a:prstTxWarp>
          </a:bodyPr>
          <a:lstStyle>
            <a:lvl1pPr algn="r">
              <a:defRPr sz="1000" b="1">
                <a:cs typeface="Arial" pitchFamily="34" charset="0"/>
              </a:defRPr>
            </a:lvl1pPr>
          </a:lstStyle>
          <a:p>
            <a:fld id="{D5262698-F4FD-40E6-8974-E436D6BCCBDE}" type="datetimeFigureOut">
              <a:rPr lang="en-ZA"/>
              <a:pPr/>
              <a:t>2013/07/08</a:t>
            </a:fld>
            <a:endParaRPr lang="en-ZA"/>
          </a:p>
        </p:txBody>
      </p:sp>
      <p:sp>
        <p:nvSpPr>
          <p:cNvPr id="4" name="Footer Placeholder 3"/>
          <p:cNvSpPr>
            <a:spLocks noGrp="1"/>
          </p:cNvSpPr>
          <p:nvPr>
            <p:ph type="ftr" sz="quarter" idx="2"/>
          </p:nvPr>
        </p:nvSpPr>
        <p:spPr>
          <a:xfrm>
            <a:off x="1" y="9421044"/>
            <a:ext cx="6044274" cy="495935"/>
          </a:xfrm>
          <a:prstGeom prst="rect">
            <a:avLst/>
          </a:prstGeom>
        </p:spPr>
        <p:txBody>
          <a:bodyPr vert="horz" lIns="91440" tIns="45720" rIns="91440" bIns="45720" rtlCol="0" anchor="b"/>
          <a:lstStyle>
            <a:lvl1pPr algn="l" fontAlgn="auto">
              <a:spcBef>
                <a:spcPts val="0"/>
              </a:spcBef>
              <a:spcAft>
                <a:spcPts val="0"/>
              </a:spcAft>
              <a:defRPr sz="1000" dirty="0">
                <a:ea typeface="+mn-ea"/>
                <a:cs typeface="Arial" pitchFamily="34" charset="0"/>
              </a:defRPr>
            </a:lvl1pPr>
          </a:lstStyle>
          <a:p>
            <a:pPr>
              <a:defRPr/>
            </a:pPr>
            <a:endParaRPr lang="en-ZA"/>
          </a:p>
        </p:txBody>
      </p:sp>
      <p:sp>
        <p:nvSpPr>
          <p:cNvPr id="5" name="Slide Number Placeholder 4"/>
          <p:cNvSpPr>
            <a:spLocks noGrp="1"/>
          </p:cNvSpPr>
          <p:nvPr>
            <p:ph type="sldNum" sz="quarter" idx="3"/>
          </p:nvPr>
        </p:nvSpPr>
        <p:spPr>
          <a:xfrm>
            <a:off x="6044275" y="9421044"/>
            <a:ext cx="748653" cy="49593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9BBB59"/>
                </a:solidFill>
                <a:cs typeface="Arial" pitchFamily="34" charset="0"/>
              </a:defRPr>
            </a:lvl1pPr>
          </a:lstStyle>
          <a:p>
            <a:fld id="{5B6205A2-F132-4BC2-800F-800B108F0C65}" type="slidenum">
              <a:rPr lang="en-ZA"/>
              <a:pPr/>
              <a:t>‹#›</a:t>
            </a:fld>
            <a:endParaRPr lang="en-ZA"/>
          </a:p>
        </p:txBody>
      </p:sp>
    </p:spTree>
    <p:extLst>
      <p:ext uri="{BB962C8B-B14F-4D97-AF65-F5344CB8AC3E}">
        <p14:creationId xmlns:p14="http://schemas.microsoft.com/office/powerpoint/2010/main" val="21459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fontAlgn="auto">
              <a:spcBef>
                <a:spcPts val="0"/>
              </a:spcBef>
              <a:spcAft>
                <a:spcPts val="0"/>
              </a:spcAft>
              <a:defRPr sz="1000" b="1" dirty="0">
                <a:latin typeface="Arial" pitchFamily="34" charset="0"/>
                <a:ea typeface="+mn-ea"/>
                <a:cs typeface="Arial" pitchFamily="34" charset="0"/>
              </a:defRPr>
            </a:lvl1pPr>
          </a:lstStyle>
          <a:p>
            <a:pPr>
              <a:defRPr/>
            </a:pPr>
            <a:endParaRPr lang="en-ZA"/>
          </a:p>
        </p:txBody>
      </p:sp>
      <p:sp>
        <p:nvSpPr>
          <p:cNvPr id="3" name="Date Placeholder 2"/>
          <p:cNvSpPr>
            <a:spLocks noGrp="1"/>
          </p:cNvSpPr>
          <p:nvPr>
            <p:ph type="dt" idx="1"/>
          </p:nvPr>
        </p:nvSpPr>
        <p:spPr>
          <a:xfrm>
            <a:off x="3848645" y="0"/>
            <a:ext cx="2944283" cy="495935"/>
          </a:xfrm>
          <a:prstGeom prst="rect">
            <a:avLst/>
          </a:prstGeom>
        </p:spPr>
        <p:txBody>
          <a:bodyPr vert="horz" wrap="square" lIns="91440" tIns="45720" rIns="91440" bIns="45720" numCol="1" anchor="t" anchorCtr="0" compatLnSpc="1">
            <a:prstTxWarp prst="textNoShape">
              <a:avLst/>
            </a:prstTxWarp>
          </a:bodyPr>
          <a:lstStyle>
            <a:lvl1pPr algn="r">
              <a:defRPr sz="1000" b="1">
                <a:cs typeface="Arial" pitchFamily="34" charset="0"/>
              </a:defRPr>
            </a:lvl1pPr>
          </a:lstStyle>
          <a:p>
            <a:fld id="{08C9EE17-C3FF-4C27-B4CF-53D8D64B3AAB}" type="datetimeFigureOut">
              <a:rPr lang="en-ZA"/>
              <a:pPr/>
              <a:t>2013/07/08</a:t>
            </a:fld>
            <a:endParaRPr lang="en-ZA"/>
          </a:p>
        </p:txBody>
      </p:sp>
      <p:sp>
        <p:nvSpPr>
          <p:cNvPr id="4" name="Slide Image Placeholder 3"/>
          <p:cNvSpPr>
            <a:spLocks noGrp="1" noRot="1" noChangeAspect="1"/>
          </p:cNvSpPr>
          <p:nvPr>
            <p:ph type="sldImg" idx="2"/>
          </p:nvPr>
        </p:nvSpPr>
        <p:spPr>
          <a:xfrm>
            <a:off x="1350963" y="730250"/>
            <a:ext cx="4092575" cy="3070225"/>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221766" y="3965759"/>
            <a:ext cx="6350970" cy="5463894"/>
          </a:xfrm>
          <a:prstGeom prst="rect">
            <a:avLst/>
          </a:prstGeom>
        </p:spPr>
        <p:txBody>
          <a:bodyPr vert="horz" lIns="0" tIns="0" rIns="0" bIns="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ZA" noProof="0" dirty="0"/>
          </a:p>
        </p:txBody>
      </p:sp>
      <p:sp>
        <p:nvSpPr>
          <p:cNvPr id="6" name="Footer Placeholder 5"/>
          <p:cNvSpPr>
            <a:spLocks noGrp="1"/>
          </p:cNvSpPr>
          <p:nvPr>
            <p:ph type="ftr" sz="quarter" idx="4"/>
          </p:nvPr>
        </p:nvSpPr>
        <p:spPr>
          <a:xfrm>
            <a:off x="1" y="9421044"/>
            <a:ext cx="6044274" cy="495935"/>
          </a:xfrm>
          <a:prstGeom prst="rect">
            <a:avLst/>
          </a:prstGeom>
        </p:spPr>
        <p:txBody>
          <a:bodyPr vert="horz" lIns="91440" tIns="45720" rIns="91440" bIns="45720" rtlCol="0" anchor="b"/>
          <a:lstStyle>
            <a:lvl1pPr algn="l" fontAlgn="auto">
              <a:spcBef>
                <a:spcPts val="0"/>
              </a:spcBef>
              <a:spcAft>
                <a:spcPts val="0"/>
              </a:spcAft>
              <a:defRPr sz="1000" dirty="0">
                <a:latin typeface="Arial" pitchFamily="34" charset="0"/>
                <a:ea typeface="+mn-ea"/>
                <a:cs typeface="Arial" pitchFamily="34" charset="0"/>
              </a:defRPr>
            </a:lvl1pPr>
          </a:lstStyle>
          <a:p>
            <a:pPr>
              <a:defRPr/>
            </a:pPr>
            <a:endParaRPr lang="en-ZA"/>
          </a:p>
        </p:txBody>
      </p:sp>
      <p:sp>
        <p:nvSpPr>
          <p:cNvPr id="7" name="Slide Number Placeholder 6"/>
          <p:cNvSpPr>
            <a:spLocks noGrp="1"/>
          </p:cNvSpPr>
          <p:nvPr>
            <p:ph type="sldNum" sz="quarter" idx="5"/>
          </p:nvPr>
        </p:nvSpPr>
        <p:spPr>
          <a:xfrm>
            <a:off x="6044275" y="9421044"/>
            <a:ext cx="748653" cy="49593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9BBB59"/>
                </a:solidFill>
                <a:cs typeface="Arial" pitchFamily="34" charset="0"/>
              </a:defRPr>
            </a:lvl1pPr>
          </a:lstStyle>
          <a:p>
            <a:fld id="{37A5E967-AE8B-4AC7-AFA6-FA815E1BDB87}" type="slidenum">
              <a:rPr lang="en-ZA"/>
              <a:pPr/>
              <a:t>‹#›</a:t>
            </a:fld>
            <a:endParaRPr lang="en-ZA"/>
          </a:p>
        </p:txBody>
      </p:sp>
    </p:spTree>
    <p:extLst>
      <p:ext uri="{BB962C8B-B14F-4D97-AF65-F5344CB8AC3E}">
        <p14:creationId xmlns:p14="http://schemas.microsoft.com/office/powerpoint/2010/main" val="1378032561"/>
      </p:ext>
    </p:extLst>
  </p:cSld>
  <p:clrMap bg1="lt1" tx1="dk1" bg2="lt2" tx2="dk2" accent1="accent1" accent2="accent2" accent3="accent3" accent4="accent4" accent5="accent5" accent6="accent6" hlink="hlink" folHlink="folHlink"/>
  <p:notesStyle>
    <a:lvl1pPr marL="90488" indent="-90488" algn="l" rtl="0" fontAlgn="base">
      <a:lnSpc>
        <a:spcPct val="110000"/>
      </a:lnSpc>
      <a:spcBef>
        <a:spcPts val="200"/>
      </a:spcBef>
      <a:spcAft>
        <a:spcPts val="200"/>
      </a:spcAft>
      <a:buFont typeface="Arial" pitchFamily="34" charset="0"/>
      <a:buChar char="•"/>
      <a:defRPr sz="1000" kern="1200">
        <a:solidFill>
          <a:schemeClr val="tx1"/>
        </a:solidFill>
        <a:latin typeface="Arial" pitchFamily="34" charset="0"/>
        <a:ea typeface="ＭＳ Ｐゴシック" pitchFamily="34" charset="-128"/>
        <a:cs typeface="Arial" pitchFamily="34" charset="0"/>
      </a:defRPr>
    </a:lvl1pPr>
    <a:lvl2pPr marL="269875" indent="-82550" algn="l" rtl="0" fontAlgn="base">
      <a:lnSpc>
        <a:spcPct val="110000"/>
      </a:lnSpc>
      <a:spcBef>
        <a:spcPts val="200"/>
      </a:spcBef>
      <a:spcAft>
        <a:spcPts val="200"/>
      </a:spcAft>
      <a:buFont typeface="Calibri" pitchFamily="34" charset="0"/>
      <a:buChar char="›"/>
      <a:defRPr sz="1000" kern="1200">
        <a:solidFill>
          <a:schemeClr val="tx1"/>
        </a:solidFill>
        <a:latin typeface="Arial" pitchFamily="34" charset="0"/>
        <a:ea typeface="ＭＳ Ｐゴシック" pitchFamily="34" charset="-128"/>
        <a:cs typeface="Arial" pitchFamily="34" charset="0"/>
      </a:defRPr>
    </a:lvl2pPr>
    <a:lvl3pPr marL="449263" indent="-88900" algn="l" rtl="0" fontAlgn="base">
      <a:lnSpc>
        <a:spcPct val="110000"/>
      </a:lnSpc>
      <a:spcBef>
        <a:spcPts val="200"/>
      </a:spcBef>
      <a:spcAft>
        <a:spcPts val="200"/>
      </a:spcAft>
      <a:buFont typeface="Calibri" pitchFamily="34" charset="0"/>
      <a:buChar char="»"/>
      <a:defRPr sz="1000" kern="1200">
        <a:solidFill>
          <a:schemeClr val="tx1"/>
        </a:solidFill>
        <a:latin typeface="Arial" pitchFamily="34" charset="0"/>
        <a:ea typeface="ＭＳ Ｐゴシック" pitchFamily="34" charset="-128"/>
        <a:cs typeface="Arial" pitchFamily="34" charset="0"/>
      </a:defRPr>
    </a:lvl3pPr>
    <a:lvl4pPr marL="808038" indent="-88900" algn="l" rtl="0" fontAlgn="base">
      <a:lnSpc>
        <a:spcPct val="110000"/>
      </a:lnSpc>
      <a:spcBef>
        <a:spcPts val="200"/>
      </a:spcBef>
      <a:spcAft>
        <a:spcPts val="200"/>
      </a:spcAft>
      <a:buFont typeface="Calibri" pitchFamily="34" charset="0"/>
      <a:buChar char="-"/>
      <a:defRPr sz="1000" kern="1200">
        <a:solidFill>
          <a:schemeClr val="tx1"/>
        </a:solidFill>
        <a:latin typeface="Arial" pitchFamily="34" charset="0"/>
        <a:ea typeface="ＭＳ Ｐゴシック" pitchFamily="34" charset="-128"/>
        <a:cs typeface="Arial" pitchFamily="34" charset="0"/>
      </a:defRPr>
    </a:lvl4pPr>
    <a:lvl5pPr marL="1176338" indent="-111125" algn="l" rtl="0" fontAlgn="base">
      <a:lnSpc>
        <a:spcPct val="110000"/>
      </a:lnSpc>
      <a:spcBef>
        <a:spcPts val="200"/>
      </a:spcBef>
      <a:spcAft>
        <a:spcPts val="200"/>
      </a:spcAft>
      <a:buFont typeface="Arial" pitchFamily="34" charset="0"/>
      <a:buChar char="•"/>
      <a:defRPr sz="10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2B13AC7B-911B-40A4-BE7B-D44155D264AE}" type="slidenum">
              <a:rPr lang="en-ZA">
                <a:solidFill>
                  <a:srgbClr val="9BBB59"/>
                </a:solidFill>
              </a:rPr>
              <a:pPr/>
              <a:t>1</a:t>
            </a:fld>
            <a:endParaRPr lang="en-ZA">
              <a:solidFill>
                <a:srgbClr val="9BBB59"/>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488" marR="0" indent="-90488" algn="l" defTabSz="914400" rtl="0" eaLnBrk="1" fontAlgn="base" latinLnBrk="0" hangingPunct="1">
              <a:lnSpc>
                <a:spcPct val="110000"/>
              </a:lnSpc>
              <a:spcBef>
                <a:spcPts val="200"/>
              </a:spcBef>
              <a:spcAft>
                <a:spcPts val="200"/>
              </a:spcAft>
              <a:buClrTx/>
              <a:buSzTx/>
              <a:buFont typeface="Arial" pitchFamily="34" charset="0"/>
              <a:buChar char="•"/>
              <a:tabLst/>
              <a:defRPr/>
            </a:pPr>
            <a:r>
              <a:rPr lang="en-GB" sz="1000" dirty="0" smtClean="0"/>
              <a:t>.</a:t>
            </a:r>
            <a:r>
              <a:rPr lang="en-US" sz="1000" dirty="0" smtClean="0"/>
              <a:t>  </a:t>
            </a:r>
            <a:r>
              <a:rPr lang="en-GB" sz="1000" dirty="0" smtClean="0"/>
              <a:t>These results clearly highlight an industry transition point in terms of accountability and responsibility for contact centre business requirements and the sourcing of technology.</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23</a:t>
            </a:fld>
            <a:endParaRPr lang="en-ZA"/>
          </a:p>
        </p:txBody>
      </p:sp>
    </p:spTree>
    <p:extLst>
      <p:ext uri="{BB962C8B-B14F-4D97-AF65-F5344CB8AC3E}">
        <p14:creationId xmlns:p14="http://schemas.microsoft.com/office/powerpoint/2010/main" val="255789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Historically, organisations set the tone in how they collaborated with their customers.</a:t>
            </a:r>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24</a:t>
            </a:fld>
            <a:endParaRPr lang="en-ZA"/>
          </a:p>
        </p:txBody>
      </p:sp>
    </p:spTree>
    <p:extLst>
      <p:ext uri="{BB962C8B-B14F-4D97-AF65-F5344CB8AC3E}">
        <p14:creationId xmlns:p14="http://schemas.microsoft.com/office/powerpoint/2010/main" val="375139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25</a:t>
            </a:fld>
            <a:endParaRPr lang="en-ZA"/>
          </a:p>
        </p:txBody>
      </p:sp>
    </p:spTree>
    <p:extLst>
      <p:ext uri="{BB962C8B-B14F-4D97-AF65-F5344CB8AC3E}">
        <p14:creationId xmlns:p14="http://schemas.microsoft.com/office/powerpoint/2010/main" val="195551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26</a:t>
            </a:fld>
            <a:endParaRPr lang="en-ZA"/>
          </a:p>
        </p:txBody>
      </p:sp>
    </p:spTree>
    <p:extLst>
      <p:ext uri="{BB962C8B-B14F-4D97-AF65-F5344CB8AC3E}">
        <p14:creationId xmlns:p14="http://schemas.microsoft.com/office/powerpoint/2010/main" val="195551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488" marR="0" indent="-90488" algn="l" defTabSz="914400" rtl="0" eaLnBrk="1" fontAlgn="base" latinLnBrk="0" hangingPunct="1">
              <a:lnSpc>
                <a:spcPct val="110000"/>
              </a:lnSpc>
              <a:spcBef>
                <a:spcPts val="200"/>
              </a:spcBef>
              <a:spcAft>
                <a:spcPts val="200"/>
              </a:spcAft>
              <a:buClrTx/>
              <a:buSzTx/>
              <a:buFont typeface="Arial" pitchFamily="34" charset="0"/>
              <a:buChar char="•"/>
              <a:tabLst/>
              <a:defRPr/>
            </a:pPr>
            <a:r>
              <a:rPr lang="en-GB" sz="1000" dirty="0" smtClean="0"/>
              <a:t>.</a:t>
            </a:r>
            <a:r>
              <a:rPr lang="en-US" sz="1000" dirty="0" smtClean="0"/>
              <a:t>  </a:t>
            </a:r>
            <a:r>
              <a:rPr lang="en-GB" sz="1000" dirty="0" smtClean="0"/>
              <a:t>These results clearly highlight an industry transition point in terms of accountability and responsibility for contact centre business requirements and the sourcing of technology.</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27</a:t>
            </a:fld>
            <a:endParaRPr lang="en-ZA"/>
          </a:p>
        </p:txBody>
      </p:sp>
    </p:spTree>
    <p:extLst>
      <p:ext uri="{BB962C8B-B14F-4D97-AF65-F5344CB8AC3E}">
        <p14:creationId xmlns:p14="http://schemas.microsoft.com/office/powerpoint/2010/main" val="255789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488" marR="0" indent="-90488" algn="l" defTabSz="914400" rtl="0" eaLnBrk="1" fontAlgn="base" latinLnBrk="0" hangingPunct="1">
              <a:lnSpc>
                <a:spcPct val="110000"/>
              </a:lnSpc>
              <a:spcBef>
                <a:spcPts val="200"/>
              </a:spcBef>
              <a:spcAft>
                <a:spcPts val="200"/>
              </a:spcAft>
              <a:buClrTx/>
              <a:buSzTx/>
              <a:buFont typeface="Arial" pitchFamily="34" charset="0"/>
              <a:buChar char="•"/>
              <a:tabLst/>
              <a:defRPr/>
            </a:pPr>
            <a:r>
              <a:rPr lang="en-GB" sz="1000" dirty="0" smtClean="0"/>
              <a:t>.</a:t>
            </a:r>
            <a:r>
              <a:rPr lang="en-US" sz="1000" dirty="0" smtClean="0"/>
              <a:t>  </a:t>
            </a:r>
            <a:r>
              <a:rPr lang="en-GB" sz="1000" dirty="0" smtClean="0"/>
              <a:t>These results clearly highlight an industry transition point in terms of accountability and responsibility for contact centre business requirements and the sourcing of technology.</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28</a:t>
            </a:fld>
            <a:endParaRPr lang="en-ZA"/>
          </a:p>
        </p:txBody>
      </p:sp>
    </p:spTree>
    <p:extLst>
      <p:ext uri="{BB962C8B-B14F-4D97-AF65-F5344CB8AC3E}">
        <p14:creationId xmlns:p14="http://schemas.microsoft.com/office/powerpoint/2010/main" val="255789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488" marR="0" indent="-90488" algn="l" defTabSz="914400" rtl="0" eaLnBrk="1" fontAlgn="base" latinLnBrk="0" hangingPunct="1">
              <a:lnSpc>
                <a:spcPct val="110000"/>
              </a:lnSpc>
              <a:spcBef>
                <a:spcPts val="200"/>
              </a:spcBef>
              <a:spcAft>
                <a:spcPts val="200"/>
              </a:spcAft>
              <a:buClrTx/>
              <a:buSzTx/>
              <a:buFont typeface="Arial" pitchFamily="34" charset="0"/>
              <a:buChar char="•"/>
              <a:tabLst/>
              <a:defRPr/>
            </a:pPr>
            <a:r>
              <a:rPr lang="en-GB" sz="1000" dirty="0" smtClean="0"/>
              <a:t>.</a:t>
            </a:r>
            <a:r>
              <a:rPr lang="en-US" sz="1000" dirty="0" smtClean="0"/>
              <a:t>  </a:t>
            </a:r>
            <a:r>
              <a:rPr lang="en-GB" sz="1000" dirty="0" smtClean="0"/>
              <a:t>These results clearly highlight an industry transition point in terms of accountability and responsibility for contact centre business requirements and the sourcing of technology.</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29</a:t>
            </a:fld>
            <a:endParaRPr lang="en-ZA"/>
          </a:p>
        </p:txBody>
      </p:sp>
    </p:spTree>
    <p:extLst>
      <p:ext uri="{BB962C8B-B14F-4D97-AF65-F5344CB8AC3E}">
        <p14:creationId xmlns:p14="http://schemas.microsoft.com/office/powerpoint/2010/main" val="255789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2B13AC7B-911B-40A4-BE7B-D44155D264AE}" type="slidenum">
              <a:rPr lang="en-ZA">
                <a:solidFill>
                  <a:srgbClr val="9BBB59"/>
                </a:solidFill>
              </a:rPr>
              <a:pPr/>
              <a:t>34</a:t>
            </a:fld>
            <a:endParaRPr lang="en-ZA">
              <a:solidFill>
                <a:srgbClr val="9BBB59"/>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71586B16-2E63-461E-B181-68EFC4F313EA}" type="slidenum">
              <a:rPr lang="en-GB" smtClean="0"/>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30250"/>
            <a:ext cx="4092575" cy="3070225"/>
          </a:xfrm>
        </p:spPr>
      </p:sp>
      <p:sp>
        <p:nvSpPr>
          <p:cNvPr id="3" name="Notes Placeholder 2"/>
          <p:cNvSpPr>
            <a:spLocks noGrp="1"/>
          </p:cNvSpPr>
          <p:nvPr>
            <p:ph type="body" idx="1"/>
          </p:nvPr>
        </p:nvSpPr>
        <p:spPr/>
        <p:txBody>
          <a:bodyPr/>
          <a:lstStyle/>
          <a:p>
            <a:r>
              <a:rPr lang="en-US" dirty="0" smtClean="0"/>
              <a:t>Would</a:t>
            </a:r>
            <a:r>
              <a:rPr lang="en-US" baseline="0" dirty="0" smtClean="0"/>
              <a:t> it be better to paste in analysis page?</a:t>
            </a:r>
            <a:endParaRPr lang="en-US" dirty="0"/>
          </a:p>
        </p:txBody>
      </p:sp>
      <p:sp>
        <p:nvSpPr>
          <p:cNvPr id="4" name="Slide Number Placeholder 3"/>
          <p:cNvSpPr>
            <a:spLocks noGrp="1"/>
          </p:cNvSpPr>
          <p:nvPr>
            <p:ph type="sldNum" sz="quarter" idx="10"/>
          </p:nvPr>
        </p:nvSpPr>
        <p:spPr/>
        <p:txBody>
          <a:bodyPr/>
          <a:lstStyle/>
          <a:p>
            <a:fld id="{A90EF90D-6505-4ED5-B043-1F595949A651}" type="slidenum">
              <a:rPr lang="en-ZA" smtClean="0"/>
              <a:pPr/>
              <a:t>7</a:t>
            </a:fld>
            <a:endParaRPr lang="en-ZA"/>
          </a:p>
        </p:txBody>
      </p:sp>
    </p:spTree>
    <p:extLst>
      <p:ext uri="{BB962C8B-B14F-4D97-AF65-F5344CB8AC3E}">
        <p14:creationId xmlns:p14="http://schemas.microsoft.com/office/powerpoint/2010/main" val="151903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30250"/>
            <a:ext cx="4092575" cy="3070225"/>
          </a:xfrm>
        </p:spPr>
      </p:sp>
      <p:sp>
        <p:nvSpPr>
          <p:cNvPr id="3" name="Notes Placeholder 2"/>
          <p:cNvSpPr>
            <a:spLocks noGrp="1"/>
          </p:cNvSpPr>
          <p:nvPr>
            <p:ph type="body" idx="1"/>
          </p:nvPr>
        </p:nvSpPr>
        <p:spPr/>
        <p:txBody>
          <a:bodyPr/>
          <a:lstStyle/>
          <a:p>
            <a:r>
              <a:rPr lang="en-ZA" b="1" dirty="0" smtClean="0"/>
              <a:t>Some quick facts about the 2012 Report</a:t>
            </a:r>
            <a:endParaRPr lang="en-ZA" dirty="0" smtClean="0"/>
          </a:p>
          <a:p>
            <a:pPr marL="285750" indent="-285750">
              <a:buFont typeface="Arial" pitchFamily="34" charset="0"/>
              <a:buChar char="•"/>
            </a:pPr>
            <a:r>
              <a:rPr lang="en-ZA" dirty="0" smtClean="0"/>
              <a:t>A single point of reference on the key aspects concerning customer management</a:t>
            </a:r>
          </a:p>
          <a:p>
            <a:pPr marL="285750" indent="-285750">
              <a:buFont typeface="Arial" pitchFamily="34" charset="0"/>
              <a:buChar char="•"/>
            </a:pPr>
            <a:r>
              <a:rPr lang="en-ZA" dirty="0" smtClean="0"/>
              <a:t>Widely acknowledged as the most useful, authoritative and comprehensive</a:t>
            </a:r>
            <a:br>
              <a:rPr lang="en-ZA" dirty="0" smtClean="0"/>
            </a:br>
            <a:r>
              <a:rPr lang="en-ZA" dirty="0" smtClean="0"/>
              <a:t>research study of its kind</a:t>
            </a:r>
          </a:p>
          <a:p>
            <a:pPr marL="285750" marR="0" indent="-285750" algn="l" defTabSz="914400" rtl="0" eaLnBrk="1" fontAlgn="base" latinLnBrk="0" hangingPunct="1">
              <a:lnSpc>
                <a:spcPct val="110000"/>
              </a:lnSpc>
              <a:spcBef>
                <a:spcPts val="200"/>
              </a:spcBef>
              <a:spcAft>
                <a:spcPts val="200"/>
              </a:spcAft>
              <a:buClrTx/>
              <a:buSzTx/>
              <a:buFont typeface="Arial" pitchFamily="34" charset="0"/>
              <a:buChar char="•"/>
              <a:tabLst/>
              <a:defRPr/>
            </a:pPr>
            <a:r>
              <a:rPr lang="en-ZA" dirty="0" smtClean="0"/>
              <a:t>Merchants - 30-year history of customer management excellence</a:t>
            </a:r>
          </a:p>
          <a:p>
            <a:pPr marL="285750" indent="-285750">
              <a:buFont typeface="Arial" pitchFamily="34" charset="0"/>
              <a:buChar char="•"/>
            </a:pPr>
            <a:endParaRPr lang="en-ZA"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3726B19A-D877-4ADC-A103-EBA2A1D3B588}" type="slidenum">
              <a:rPr lang="en-ZA" smtClean="0"/>
              <a:pPr/>
              <a:t>8</a:t>
            </a:fld>
            <a:endParaRPr lang="en-ZA" dirty="0"/>
          </a:p>
        </p:txBody>
      </p:sp>
    </p:spTree>
    <p:extLst>
      <p:ext uri="{BB962C8B-B14F-4D97-AF65-F5344CB8AC3E}">
        <p14:creationId xmlns:p14="http://schemas.microsoft.com/office/powerpoint/2010/main" val="423914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637 participants</a:t>
            </a:r>
            <a:r>
              <a:rPr lang="en-US" baseline="0" dirty="0" smtClean="0"/>
              <a:t> – our highest ever response, and up 17% from last year.</a:t>
            </a:r>
          </a:p>
          <a:p>
            <a:r>
              <a:rPr lang="en-US" baseline="0" dirty="0" smtClean="0"/>
              <a:t>Closer ties with associations and industry groups are enabling greater reach both in regards to securing respondents but also sharing the findings of the report and our collateral.</a:t>
            </a:r>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11</a:t>
            </a:fld>
            <a:endParaRPr lang="en-ZA"/>
          </a:p>
        </p:txBody>
      </p:sp>
    </p:spTree>
    <p:extLst>
      <p:ext uri="{BB962C8B-B14F-4D97-AF65-F5344CB8AC3E}">
        <p14:creationId xmlns:p14="http://schemas.microsoft.com/office/powerpoint/2010/main" val="169288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12</a:t>
            </a:fld>
            <a:endParaRPr lang="en-ZA"/>
          </a:p>
        </p:txBody>
      </p:sp>
    </p:spTree>
    <p:extLst>
      <p:ext uri="{BB962C8B-B14F-4D97-AF65-F5344CB8AC3E}">
        <p14:creationId xmlns:p14="http://schemas.microsoft.com/office/powerpoint/2010/main" val="393395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smtClean="0">
                <a:solidFill>
                  <a:schemeClr val="tx1"/>
                </a:solidFill>
                <a:effectLst/>
                <a:latin typeface="Arial" pitchFamily="34" charset="0"/>
                <a:ea typeface="ＭＳ Ｐゴシック" pitchFamily="34" charset="-128"/>
                <a:cs typeface="Arial" pitchFamily="34" charset="0"/>
              </a:rPr>
              <a:t>As in previous years, the top four participating sectors are Financial Services, Service Providers and Telecommunications, Government and Education, and Technology – itself a fair reflection of the sector penetration across our industry. While Financial Services remain our largest sample group, the general split between sectors is now more balanced than in previous years. </a:t>
            </a:r>
            <a:endParaRPr lang="en-US" dirty="0" smtClean="0"/>
          </a:p>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13</a:t>
            </a:fld>
            <a:endParaRPr lang="en-ZA"/>
          </a:p>
        </p:txBody>
      </p:sp>
    </p:spTree>
    <p:extLst>
      <p:ext uri="{BB962C8B-B14F-4D97-AF65-F5344CB8AC3E}">
        <p14:creationId xmlns:p14="http://schemas.microsoft.com/office/powerpoint/2010/main" val="170467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5E967-AE8B-4AC7-AFA6-FA815E1BDB87}" type="slidenum">
              <a:rPr lang="en-ZA" smtClean="0"/>
              <a:pPr/>
              <a:t>14</a:t>
            </a:fld>
            <a:endParaRPr lang="en-ZA"/>
          </a:p>
        </p:txBody>
      </p:sp>
    </p:spTree>
    <p:extLst>
      <p:ext uri="{BB962C8B-B14F-4D97-AF65-F5344CB8AC3E}">
        <p14:creationId xmlns:p14="http://schemas.microsoft.com/office/powerpoint/2010/main" val="289199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730250"/>
            <a:ext cx="4092575" cy="3070225"/>
          </a:xfrm>
        </p:spPr>
      </p:sp>
      <p:sp>
        <p:nvSpPr>
          <p:cNvPr id="3" name="Notes Placeholder 2"/>
          <p:cNvSpPr>
            <a:spLocks noGrp="1"/>
          </p:cNvSpPr>
          <p:nvPr>
            <p:ph type="body" idx="1"/>
          </p:nvPr>
        </p:nvSpPr>
        <p:spPr/>
        <p:txBody>
          <a:bodyPr/>
          <a:lstStyle/>
          <a:p>
            <a:pPr marL="0" indent="0">
              <a:buNone/>
            </a:pPr>
            <a:r>
              <a:rPr lang="en-US" baseline="0" dirty="0" smtClean="0"/>
              <a:t>We produced this slide last year from aggregated data taken from previous Benchmark Reports.  It clearly shows the evolution of customer contact away from traditional agent and email channels.  Should highlight that we’re not saying overall agent contacts are falling, rather the representation is diminishing.</a:t>
            </a:r>
            <a:endParaRPr lang="en-US" dirty="0"/>
          </a:p>
        </p:txBody>
      </p:sp>
      <p:sp>
        <p:nvSpPr>
          <p:cNvPr id="4" name="Slide Number Placeholder 3"/>
          <p:cNvSpPr>
            <a:spLocks noGrp="1"/>
          </p:cNvSpPr>
          <p:nvPr>
            <p:ph type="sldNum" sz="quarter" idx="10"/>
          </p:nvPr>
        </p:nvSpPr>
        <p:spPr/>
        <p:txBody>
          <a:bodyPr/>
          <a:lstStyle/>
          <a:p>
            <a:fld id="{3726B19A-D877-4ADC-A103-EBA2A1D3B588}" type="slidenum">
              <a:rPr lang="en-ZA" smtClean="0"/>
              <a:pPr/>
              <a:t>17</a:t>
            </a:fld>
            <a:endParaRPr lang="en-ZA" dirty="0"/>
          </a:p>
        </p:txBody>
      </p:sp>
    </p:spTree>
    <p:extLst>
      <p:ext uri="{BB962C8B-B14F-4D97-AF65-F5344CB8AC3E}">
        <p14:creationId xmlns:p14="http://schemas.microsoft.com/office/powerpoint/2010/main" val="1036430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p:nvSpPr>
        <p:spPr bwMode="ltGray">
          <a:xfrm>
            <a:off x="0" y="0"/>
            <a:ext cx="9144000" cy="2971800"/>
          </a:xfrm>
          <a:prstGeom prst="rect">
            <a:avLst/>
          </a:prstGeom>
          <a:solidFill>
            <a:schemeClr val="accent1"/>
          </a:solidFill>
          <a:ln>
            <a:noFill/>
          </a:ln>
          <a:extLst>
            <a:ext uri="{91240B29-F687-4F45-9708-019B960494DF}">
              <a14:hiddenLine xmlns:a14="http://schemas.microsoft.com/office/drawing/2010/main" w="19050">
                <a:solidFill>
                  <a:srgbClr val="000000"/>
                </a:solidFill>
                <a:round/>
                <a:headEnd/>
                <a:tailEnd/>
              </a14:hiddenLine>
            </a:ext>
          </a:extLst>
        </p:spPr>
        <p:txBody>
          <a:bodyPr lIns="36000" tIns="0" rIns="36000" bIns="0" anchor="ctr"/>
          <a:lstStyle/>
          <a:p>
            <a:pPr marL="342900" indent="-342900" algn="ctr"/>
            <a:endParaRPr lang="en-US">
              <a:cs typeface="Arial" pitchFamily="34" charset="0"/>
            </a:endParaRPr>
          </a:p>
        </p:txBody>
      </p:sp>
      <p:pic>
        <p:nvPicPr>
          <p:cNvPr id="6"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913" y="0"/>
            <a:ext cx="37480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white">
          <a:xfrm>
            <a:off x="450850" y="2589213"/>
            <a:ext cx="4121150" cy="228600"/>
          </a:xfrm>
          <a:prstGeom prst="rect">
            <a:avLst/>
          </a:prstGeom>
        </p:spPr>
        <p:txBody>
          <a:bodyPr lIns="0" tIns="0" rIns="0" bIns="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nSpc>
                <a:spcPct val="114000"/>
              </a:lnSpc>
              <a:spcBef>
                <a:spcPts val="600"/>
              </a:spcBef>
              <a:spcAft>
                <a:spcPts val="100"/>
              </a:spcAft>
              <a:buFont typeface="Arial" pitchFamily="34" charset="0"/>
              <a:buNone/>
            </a:pPr>
            <a:fld id="{4980CA3D-589A-48CA-9F4D-FCD12C422D60}" type="datetime3">
              <a:rPr lang="en-US" sz="1400">
                <a:solidFill>
                  <a:srgbClr val="E1E1E1"/>
                </a:solidFill>
              </a:rPr>
              <a:pPr>
                <a:lnSpc>
                  <a:spcPct val="114000"/>
                </a:lnSpc>
                <a:spcBef>
                  <a:spcPts val="600"/>
                </a:spcBef>
                <a:spcAft>
                  <a:spcPts val="100"/>
                </a:spcAft>
                <a:buFont typeface="Arial" pitchFamily="34" charset="0"/>
                <a:buNone/>
              </a:pPr>
              <a:t>8 July 2013</a:t>
            </a:fld>
            <a:endParaRPr lang="en-US" sz="1400">
              <a:solidFill>
                <a:srgbClr val="E1E1E1"/>
              </a:solidFill>
            </a:endParaRPr>
          </a:p>
        </p:txBody>
      </p:sp>
      <p:sp>
        <p:nvSpPr>
          <p:cNvPr id="2" name="Title 1"/>
          <p:cNvSpPr>
            <a:spLocks noGrp="1"/>
          </p:cNvSpPr>
          <p:nvPr>
            <p:ph type="ctrTitle"/>
          </p:nvPr>
        </p:nvSpPr>
        <p:spPr>
          <a:xfrm>
            <a:off x="449523" y="910110"/>
            <a:ext cx="5038437" cy="763300"/>
          </a:xfrm>
        </p:spPr>
        <p:txBody>
          <a:bodyPr/>
          <a:lstStyle>
            <a:lvl1pPr>
              <a:defRPr sz="2200" b="1" baseline="0">
                <a:solidFill>
                  <a:schemeClr val="bg1"/>
                </a:solidFill>
              </a:defRPr>
            </a:lvl1pPr>
          </a:lstStyle>
          <a:p>
            <a:r>
              <a:rPr lang="en-US" smtClean="0"/>
              <a:t>Click to edit Master title style</a:t>
            </a:r>
            <a:endParaRPr lang="en-ZA" dirty="0"/>
          </a:p>
        </p:txBody>
      </p:sp>
      <p:sp>
        <p:nvSpPr>
          <p:cNvPr id="16" name="Text Placeholder 10"/>
          <p:cNvSpPr>
            <a:spLocks noGrp="1"/>
          </p:cNvSpPr>
          <p:nvPr>
            <p:ph type="body" sz="quarter" idx="13"/>
          </p:nvPr>
        </p:nvSpPr>
        <p:spPr bwMode="white">
          <a:xfrm>
            <a:off x="450440" y="1749008"/>
            <a:ext cx="5037716" cy="611372"/>
          </a:xfrm>
        </p:spPr>
        <p:txBody>
          <a:bodyPr rtlCol="0">
            <a:noAutofit/>
          </a:bodyPr>
          <a:lstStyle>
            <a:lvl1pPr>
              <a:defRPr lang="en-US" sz="1600" b="0" dirty="0" smtClean="0">
                <a:solidFill>
                  <a:schemeClr val="bg1"/>
                </a:solidFill>
              </a:defRPr>
            </a:lvl1pPr>
            <a:lvl2pPr>
              <a:defRPr lang="en-ZA" dirty="0">
                <a:solidFill>
                  <a:schemeClr val="tx1">
                    <a:tint val="75000"/>
                  </a:schemeClr>
                </a:solidFill>
              </a:defRPr>
            </a:lvl2pPr>
          </a:lstStyle>
          <a:p>
            <a:pPr lvl="0"/>
            <a:r>
              <a:rPr lang="en-US" smtClean="0"/>
              <a:t>Click to edit Master text styles</a:t>
            </a:r>
          </a:p>
        </p:txBody>
      </p:sp>
      <p:sp>
        <p:nvSpPr>
          <p:cNvPr id="4" name="Picture Placeholder 3"/>
          <p:cNvSpPr>
            <a:spLocks noGrp="1"/>
          </p:cNvSpPr>
          <p:nvPr>
            <p:ph type="pic" sz="quarter" idx="14"/>
          </p:nvPr>
        </p:nvSpPr>
        <p:spPr>
          <a:xfrm>
            <a:off x="0" y="2971800"/>
            <a:ext cx="9144000" cy="3281410"/>
          </a:xfrm>
        </p:spPr>
        <p:txBody>
          <a:bodyPr rtlCol="0">
            <a:noAutofit/>
          </a:bodyPr>
          <a:lstStyle/>
          <a:p>
            <a:pPr lvl="0"/>
            <a:endParaRPr lang="en-ZA" noProof="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8076" y="6321450"/>
            <a:ext cx="1464675" cy="441812"/>
          </a:xfrm>
          <a:prstGeom prst="rect">
            <a:avLst/>
          </a:prstGeom>
        </p:spPr>
      </p:pic>
    </p:spTree>
    <p:extLst>
      <p:ext uri="{BB962C8B-B14F-4D97-AF65-F5344CB8AC3E}">
        <p14:creationId xmlns:p14="http://schemas.microsoft.com/office/powerpoint/2010/main" val="21369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ZA"/>
          </a:p>
        </p:txBody>
      </p:sp>
    </p:spTree>
    <p:extLst>
      <p:ext uri="{BB962C8B-B14F-4D97-AF65-F5344CB8AC3E}">
        <p14:creationId xmlns:p14="http://schemas.microsoft.com/office/powerpoint/2010/main" val="420638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mage and Title Below">
    <p:spTree>
      <p:nvGrpSpPr>
        <p:cNvPr id="1" name=""/>
        <p:cNvGrpSpPr/>
        <p:nvPr/>
      </p:nvGrpSpPr>
      <p:grpSpPr>
        <a:xfrm>
          <a:off x="0" y="0"/>
          <a:ext cx="0" cy="0"/>
          <a:chOff x="0" y="0"/>
          <a:chExt cx="0" cy="0"/>
        </a:xfrm>
      </p:grpSpPr>
      <p:sp>
        <p:nvSpPr>
          <p:cNvPr id="4" name="Rectangle 11"/>
          <p:cNvSpPr>
            <a:spLocks noChangeArrowheads="1"/>
          </p:cNvSpPr>
          <p:nvPr/>
        </p:nvSpPr>
        <p:spPr bwMode="ltGray">
          <a:xfrm>
            <a:off x="0" y="4572000"/>
            <a:ext cx="9144000" cy="2286000"/>
          </a:xfrm>
          <a:prstGeom prst="rect">
            <a:avLst/>
          </a:prstGeom>
          <a:solidFill>
            <a:schemeClr val="accent1"/>
          </a:solidFill>
          <a:ln>
            <a:noFill/>
          </a:ln>
          <a:extLst>
            <a:ext uri="{91240B29-F687-4F45-9708-019B960494DF}">
              <a14:hiddenLine xmlns:a14="http://schemas.microsoft.com/office/drawing/2010/main" w="19050">
                <a:solidFill>
                  <a:srgbClr val="000000"/>
                </a:solidFill>
                <a:round/>
                <a:headEnd/>
                <a:tailEnd/>
              </a14:hiddenLine>
            </a:ext>
          </a:extLst>
        </p:spPr>
        <p:txBody>
          <a:bodyPr lIns="36000" tIns="0" rIns="36000" bIns="0" anchor="ctr"/>
          <a:lstStyle/>
          <a:p>
            <a:pPr marL="342900" indent="-342900" algn="ctr"/>
            <a:endParaRPr lang="en-US">
              <a:cs typeface="Arial" pitchFamily="34" charset="0"/>
            </a:endParaRPr>
          </a:p>
        </p:txBody>
      </p:sp>
      <p:sp>
        <p:nvSpPr>
          <p:cNvPr id="2" name="Title 1"/>
          <p:cNvSpPr>
            <a:spLocks noGrp="1"/>
          </p:cNvSpPr>
          <p:nvPr>
            <p:ph type="title"/>
          </p:nvPr>
        </p:nvSpPr>
        <p:spPr>
          <a:xfrm>
            <a:off x="296863" y="5257800"/>
            <a:ext cx="8550274" cy="762000"/>
          </a:xfrm>
        </p:spPr>
        <p:txBody>
          <a:bodyPr/>
          <a:lstStyle>
            <a:lvl1pPr algn="ctr">
              <a:defRPr/>
            </a:lvl1pPr>
          </a:lstStyle>
          <a:p>
            <a:r>
              <a:rPr lang="en-US" smtClean="0"/>
              <a:t>Click to edit Master title style</a:t>
            </a:r>
            <a:endParaRPr lang="en-US"/>
          </a:p>
        </p:txBody>
      </p:sp>
      <p:sp>
        <p:nvSpPr>
          <p:cNvPr id="7" name="Picture Placeholder 6"/>
          <p:cNvSpPr>
            <a:spLocks noGrp="1"/>
          </p:cNvSpPr>
          <p:nvPr>
            <p:ph type="pic" sz="quarter" idx="11"/>
          </p:nvPr>
        </p:nvSpPr>
        <p:spPr>
          <a:xfrm>
            <a:off x="0" y="0"/>
            <a:ext cx="9144000" cy="4572000"/>
          </a:xfrm>
        </p:spPr>
        <p:txBody>
          <a:bodyPr rtlCol="0">
            <a:no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351288499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Agenda or divider">
    <p:bg bwMode="ltGray">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bwMode="white">
          <a:xfrm>
            <a:off x="296863" y="6557963"/>
            <a:ext cx="4275137" cy="300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10000"/>
              </a:lnSpc>
              <a:spcBef>
                <a:spcPts val="13"/>
              </a:spcBef>
              <a:spcAft>
                <a:spcPts val="13"/>
              </a:spcAft>
            </a:pPr>
            <a:r>
              <a:rPr lang="en-US" sz="800">
                <a:solidFill>
                  <a:schemeClr val="bg1"/>
                </a:solidFill>
                <a:ea typeface="ＭＳ Ｐゴシック" pitchFamily="34" charset="-128"/>
                <a:cs typeface="Arial" pitchFamily="34" charset="0"/>
              </a:rPr>
              <a:t>© Copyright Dimension Data</a:t>
            </a:r>
            <a:endParaRPr lang="en-ZA">
              <a:solidFill>
                <a:schemeClr val="bg1"/>
              </a:solidFill>
              <a:ea typeface="ＭＳ Ｐゴシック" pitchFamily="34" charset="-128"/>
            </a:endParaRPr>
          </a:p>
        </p:txBody>
      </p:sp>
      <p:sp>
        <p:nvSpPr>
          <p:cNvPr id="5" name="Rectangle 4"/>
          <p:cNvSpPr/>
          <p:nvPr/>
        </p:nvSpPr>
        <p:spPr bwMode="white">
          <a:xfrm>
            <a:off x="8616950" y="6556375"/>
            <a:ext cx="376238" cy="30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lnSpc>
                <a:spcPct val="110000"/>
              </a:lnSpc>
              <a:spcBef>
                <a:spcPts val="13"/>
              </a:spcBef>
              <a:spcAft>
                <a:spcPts val="13"/>
              </a:spcAft>
            </a:pPr>
            <a:fld id="{974C0771-D308-474D-BE03-423B6DB749C2}" type="slidenum">
              <a:rPr lang="en-ZA" sz="1100" b="1">
                <a:solidFill>
                  <a:schemeClr val="bg1"/>
                </a:solidFill>
                <a:ea typeface="ＭＳ Ｐゴシック" pitchFamily="34" charset="-128"/>
              </a:rPr>
              <a:pPr algn="r">
                <a:lnSpc>
                  <a:spcPct val="110000"/>
                </a:lnSpc>
                <a:spcBef>
                  <a:spcPts val="13"/>
                </a:spcBef>
                <a:spcAft>
                  <a:spcPts val="13"/>
                </a:spcAft>
              </a:pPr>
              <a:t>‹#›</a:t>
            </a:fld>
            <a:endParaRPr lang="en-ZA" b="1">
              <a:solidFill>
                <a:schemeClr val="bg1"/>
              </a:solidFill>
              <a:ea typeface="ＭＳ Ｐゴシック" pitchFamily="34" charset="-128"/>
            </a:endParaRPr>
          </a:p>
        </p:txBody>
      </p:sp>
      <p:cxnSp>
        <p:nvCxnSpPr>
          <p:cNvPr id="6" name="Straight Connector 5"/>
          <p:cNvCxnSpPr/>
          <p:nvPr/>
        </p:nvCxnSpPr>
        <p:spPr bwMode="white">
          <a:xfrm>
            <a:off x="0" y="6557963"/>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white">
          <a:xfrm>
            <a:off x="6861175" y="6559550"/>
            <a:ext cx="167957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lnSpc>
                <a:spcPct val="110000"/>
              </a:lnSpc>
              <a:spcBef>
                <a:spcPts val="13"/>
              </a:spcBef>
              <a:spcAft>
                <a:spcPts val="13"/>
              </a:spcAft>
            </a:pPr>
            <a:fld id="{77BB7436-5B3F-4975-AA32-D7E297DAC446}" type="datetime3">
              <a:rPr lang="en-ZA" sz="800">
                <a:solidFill>
                  <a:schemeClr val="bg1"/>
                </a:solidFill>
                <a:ea typeface="ＭＳ Ｐゴシック" pitchFamily="34" charset="-128"/>
                <a:cs typeface="Arial" pitchFamily="34" charset="0"/>
              </a:rPr>
              <a:pPr algn="r">
                <a:lnSpc>
                  <a:spcPct val="110000"/>
                </a:lnSpc>
                <a:spcBef>
                  <a:spcPts val="13"/>
                </a:spcBef>
                <a:spcAft>
                  <a:spcPts val="13"/>
                </a:spcAft>
              </a:pPr>
              <a:t>8 July 2013</a:t>
            </a:fld>
            <a:endParaRPr lang="en-ZA">
              <a:solidFill>
                <a:schemeClr val="bg1"/>
              </a:solidFill>
              <a:ea typeface="ＭＳ Ｐゴシック" pitchFamily="34" charset="-128"/>
            </a:endParaRPr>
          </a:p>
        </p:txBody>
      </p:sp>
      <p:sp>
        <p:nvSpPr>
          <p:cNvPr id="2" name="Title 1"/>
          <p:cNvSpPr>
            <a:spLocks noGrp="1"/>
          </p:cNvSpPr>
          <p:nvPr>
            <p:ph type="title"/>
          </p:nvPr>
        </p:nvSpPr>
        <p:spPr>
          <a:xfrm>
            <a:off x="1747821" y="1368425"/>
            <a:ext cx="5649016" cy="1449600"/>
          </a:xfrm>
        </p:spPr>
        <p:txBody>
          <a:bodyPr/>
          <a:lstStyle>
            <a:lvl1pPr algn="ctr">
              <a:defRPr sz="2200" b="1"/>
            </a:lvl1pPr>
          </a:lstStyle>
          <a:p>
            <a:r>
              <a:rPr lang="en-US" dirty="0" smtClean="0"/>
              <a:t>Click to edit Master title style</a:t>
            </a:r>
            <a:endParaRPr lang="en-ZA" dirty="0"/>
          </a:p>
        </p:txBody>
      </p:sp>
      <p:sp>
        <p:nvSpPr>
          <p:cNvPr id="3" name="Content Placeholder 2"/>
          <p:cNvSpPr>
            <a:spLocks noGrp="1"/>
          </p:cNvSpPr>
          <p:nvPr>
            <p:ph idx="1"/>
          </p:nvPr>
        </p:nvSpPr>
        <p:spPr>
          <a:xfrm>
            <a:off x="1747790" y="2970547"/>
            <a:ext cx="5648422" cy="3053673"/>
          </a:xfrm>
        </p:spPr>
        <p:txBody>
          <a:bodyPr/>
          <a:lstStyle>
            <a:lvl1pPr algn="ctr">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Footer Placeholder 4"/>
          <p:cNvSpPr>
            <a:spLocks noGrp="1"/>
          </p:cNvSpPr>
          <p:nvPr>
            <p:ph type="ftr" sz="quarter" idx="10"/>
          </p:nvPr>
        </p:nvSpPr>
        <p:spPr/>
        <p:txBody>
          <a:bodyPr/>
          <a:lstStyle>
            <a:lvl1pPr>
              <a:defRPr>
                <a:solidFill>
                  <a:schemeClr val="bg1"/>
                </a:solidFill>
              </a:defRPr>
            </a:lvl1pPr>
          </a:lstStyle>
          <a:p>
            <a:pPr>
              <a:defRPr/>
            </a:pPr>
            <a:endParaRPr lang="en-ZA"/>
          </a:p>
        </p:txBody>
      </p:sp>
    </p:spTree>
    <p:extLst>
      <p:ext uri="{BB962C8B-B14F-4D97-AF65-F5344CB8AC3E}">
        <p14:creationId xmlns:p14="http://schemas.microsoft.com/office/powerpoint/2010/main" val="15749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Image and Caption">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rtlCol="0">
            <a:noAutofit/>
          </a:bodyPr>
          <a:lstStyle/>
          <a:p>
            <a:pPr lvl="0"/>
            <a:endParaRPr lang="en-ZA" noProof="0" dirty="0"/>
          </a:p>
        </p:txBody>
      </p:sp>
      <p:sp>
        <p:nvSpPr>
          <p:cNvPr id="2" name="Title 1"/>
          <p:cNvSpPr>
            <a:spLocks noGrp="1"/>
          </p:cNvSpPr>
          <p:nvPr>
            <p:ph type="ctrTitle"/>
          </p:nvPr>
        </p:nvSpPr>
        <p:spPr>
          <a:xfrm>
            <a:off x="296862" y="70480"/>
            <a:ext cx="8550275" cy="839630"/>
          </a:xfrm>
        </p:spPr>
        <p:txBody>
          <a:bodyPr/>
          <a:lstStyle>
            <a:lvl1pPr algn="l">
              <a:defRPr sz="2000">
                <a:solidFill>
                  <a:schemeClr val="tx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296862" y="1291760"/>
            <a:ext cx="8550275" cy="992290"/>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5" name="Footer Placeholder 4"/>
          <p:cNvSpPr>
            <a:spLocks noGrp="1"/>
          </p:cNvSpPr>
          <p:nvPr>
            <p:ph type="ftr" sz="quarter" idx="13"/>
          </p:nvPr>
        </p:nvSpPr>
        <p:spPr/>
        <p:txBody>
          <a:bodyPr/>
          <a:lstStyle>
            <a:lvl1pPr>
              <a:defRPr/>
            </a:lvl1pPr>
          </a:lstStyle>
          <a:p>
            <a:pPr>
              <a:defRPr/>
            </a:pPr>
            <a:endParaRPr lang="en-ZA"/>
          </a:p>
        </p:txBody>
      </p:sp>
    </p:spTree>
    <p:extLst>
      <p:ext uri="{BB962C8B-B14F-4D97-AF65-F5344CB8AC3E}">
        <p14:creationId xmlns:p14="http://schemas.microsoft.com/office/powerpoint/2010/main" val="348385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858000"/>
          </a:xfrm>
        </p:spPr>
        <p:txBody>
          <a:bodyPr rtlCol="0">
            <a:noAutofit/>
          </a:bodyPr>
          <a:lstStyle/>
          <a:p>
            <a:pPr lvl="0"/>
            <a:endParaRPr lang="en-ZA" noProof="0"/>
          </a:p>
        </p:txBody>
      </p:sp>
      <p:sp>
        <p:nvSpPr>
          <p:cNvPr id="3" name="Footer Placeholder 2"/>
          <p:cNvSpPr>
            <a:spLocks noGrp="1"/>
          </p:cNvSpPr>
          <p:nvPr>
            <p:ph type="ftr" sz="quarter" idx="12"/>
          </p:nvPr>
        </p:nvSpPr>
        <p:spPr/>
        <p:txBody>
          <a:bodyPr/>
          <a:lstStyle>
            <a:lvl1pPr>
              <a:defRPr/>
            </a:lvl1pPr>
          </a:lstStyle>
          <a:p>
            <a:pPr>
              <a:defRPr/>
            </a:pPr>
            <a:endParaRPr lang="en-ZA"/>
          </a:p>
        </p:txBody>
      </p:sp>
    </p:spTree>
    <p:extLst>
      <p:ext uri="{BB962C8B-B14F-4D97-AF65-F5344CB8AC3E}">
        <p14:creationId xmlns:p14="http://schemas.microsoft.com/office/powerpoint/2010/main" val="3533353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branded title slide">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913" y="0"/>
            <a:ext cx="37480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white">
          <a:xfrm>
            <a:off x="450850" y="2589213"/>
            <a:ext cx="4121150" cy="228600"/>
          </a:xfrm>
          <a:prstGeom prst="rect">
            <a:avLst/>
          </a:prstGeom>
        </p:spPr>
        <p:txBody>
          <a:bodyPr lIns="0" tIns="0" rIns="0" bIns="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nSpc>
                <a:spcPct val="114000"/>
              </a:lnSpc>
              <a:spcBef>
                <a:spcPts val="600"/>
              </a:spcBef>
              <a:spcAft>
                <a:spcPts val="100"/>
              </a:spcAft>
              <a:buFont typeface="Arial" pitchFamily="34" charset="0"/>
              <a:buNone/>
            </a:pPr>
            <a:fld id="{663016C6-1B48-4E53-BE7E-DB01D451227B}" type="datetime3">
              <a:rPr lang="en-US" sz="1400">
                <a:solidFill>
                  <a:srgbClr val="868686"/>
                </a:solidFill>
              </a:rPr>
              <a:pPr>
                <a:lnSpc>
                  <a:spcPct val="114000"/>
                </a:lnSpc>
                <a:spcBef>
                  <a:spcPts val="600"/>
                </a:spcBef>
                <a:spcAft>
                  <a:spcPts val="100"/>
                </a:spcAft>
                <a:buFont typeface="Arial" pitchFamily="34" charset="0"/>
                <a:buNone/>
              </a:pPr>
              <a:t>8 July 2013</a:t>
            </a:fld>
            <a:endParaRPr lang="en-US" sz="1400">
              <a:solidFill>
                <a:srgbClr val="868686"/>
              </a:solidFill>
            </a:endParaRPr>
          </a:p>
        </p:txBody>
      </p:sp>
      <p:sp>
        <p:nvSpPr>
          <p:cNvPr id="2" name="Title 1"/>
          <p:cNvSpPr>
            <a:spLocks noGrp="1"/>
          </p:cNvSpPr>
          <p:nvPr>
            <p:ph type="ctrTitle"/>
          </p:nvPr>
        </p:nvSpPr>
        <p:spPr>
          <a:xfrm>
            <a:off x="449523" y="910110"/>
            <a:ext cx="5038437" cy="763300"/>
          </a:xfrm>
        </p:spPr>
        <p:txBody>
          <a:bodyPr/>
          <a:lstStyle>
            <a:lvl1pPr>
              <a:defRPr sz="2200" b="1" baseline="0">
                <a:solidFill>
                  <a:schemeClr val="tx1"/>
                </a:solidFill>
              </a:defRPr>
            </a:lvl1pPr>
          </a:lstStyle>
          <a:p>
            <a:r>
              <a:rPr lang="en-US" smtClean="0"/>
              <a:t>Click to edit Master title style</a:t>
            </a:r>
            <a:endParaRPr lang="en-ZA" dirty="0"/>
          </a:p>
        </p:txBody>
      </p:sp>
      <p:sp>
        <p:nvSpPr>
          <p:cNvPr id="16" name="Text Placeholder 10"/>
          <p:cNvSpPr>
            <a:spLocks noGrp="1"/>
          </p:cNvSpPr>
          <p:nvPr>
            <p:ph type="body" sz="quarter" idx="13"/>
          </p:nvPr>
        </p:nvSpPr>
        <p:spPr bwMode="white">
          <a:xfrm>
            <a:off x="450440" y="1749008"/>
            <a:ext cx="5037716" cy="611372"/>
          </a:xfrm>
        </p:spPr>
        <p:txBody>
          <a:bodyPr rtlCol="0">
            <a:noAutofit/>
          </a:bodyPr>
          <a:lstStyle>
            <a:lvl1pPr>
              <a:defRPr lang="en-US" sz="1600" b="0" dirty="0" smtClean="0">
                <a:solidFill>
                  <a:schemeClr val="tx1"/>
                </a:solidFill>
              </a:defRPr>
            </a:lvl1pPr>
            <a:lvl2pPr>
              <a:defRPr lang="en-ZA" dirty="0">
                <a:solidFill>
                  <a:schemeClr val="tx1">
                    <a:tint val="75000"/>
                  </a:schemeClr>
                </a:solidFill>
              </a:defRPr>
            </a:lvl2pPr>
          </a:lstStyle>
          <a:p>
            <a:pPr lvl="0"/>
            <a:r>
              <a:rPr lang="en-US" smtClean="0"/>
              <a:t>Click to edit Master text styles</a:t>
            </a:r>
          </a:p>
        </p:txBody>
      </p:sp>
      <p:sp>
        <p:nvSpPr>
          <p:cNvPr id="4" name="Picture Placeholder 3"/>
          <p:cNvSpPr>
            <a:spLocks noGrp="1"/>
          </p:cNvSpPr>
          <p:nvPr>
            <p:ph type="pic" sz="quarter" idx="14"/>
          </p:nvPr>
        </p:nvSpPr>
        <p:spPr>
          <a:xfrm>
            <a:off x="0" y="2971800"/>
            <a:ext cx="9144000" cy="3886200"/>
          </a:xfrm>
        </p:spPr>
        <p:txBody>
          <a:bodyPr rtlCol="0">
            <a:noAutofit/>
          </a:bodyPr>
          <a:lstStyle/>
          <a:p>
            <a:pPr lvl="0"/>
            <a:endParaRPr lang="en-ZA" noProof="0"/>
          </a:p>
        </p:txBody>
      </p:sp>
      <p:sp>
        <p:nvSpPr>
          <p:cNvPr id="9" name="Content Placeholder 8"/>
          <p:cNvSpPr>
            <a:spLocks noGrp="1"/>
          </p:cNvSpPr>
          <p:nvPr>
            <p:ph sz="quarter" idx="16"/>
          </p:nvPr>
        </p:nvSpPr>
        <p:spPr>
          <a:xfrm>
            <a:off x="457162" y="111513"/>
            <a:ext cx="2052637" cy="950526"/>
          </a:xfrm>
        </p:spPr>
        <p:txBody>
          <a:bodyPr/>
          <a:lstStyle>
            <a:lvl1pPr>
              <a:defRPr sz="1100"/>
            </a:lvl1pPr>
          </a:lstStyle>
          <a:p>
            <a:pPr lvl="0"/>
            <a:r>
              <a:rPr lang="en-US" smtClean="0"/>
              <a:t>Click to edit Master text styles</a:t>
            </a:r>
          </a:p>
        </p:txBody>
      </p:sp>
    </p:spTree>
    <p:extLst>
      <p:ext uri="{BB962C8B-B14F-4D97-AF65-F5344CB8AC3E}">
        <p14:creationId xmlns:p14="http://schemas.microsoft.com/office/powerpoint/2010/main" val="203629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branded content">
    <p:spTree>
      <p:nvGrpSpPr>
        <p:cNvPr id="1" name=""/>
        <p:cNvGrpSpPr/>
        <p:nvPr/>
      </p:nvGrpSpPr>
      <p:grpSpPr>
        <a:xfrm>
          <a:off x="0" y="0"/>
          <a:ext cx="0" cy="0"/>
          <a:chOff x="0" y="0"/>
          <a:chExt cx="0" cy="0"/>
        </a:xfrm>
      </p:grpSpPr>
      <p:pic>
        <p:nvPicPr>
          <p:cNvPr id="5"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4088" y="6105525"/>
            <a:ext cx="1543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gray">
          <a:xfrm>
            <a:off x="296863" y="6559550"/>
            <a:ext cx="4275137"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10000"/>
              </a:lnSpc>
              <a:spcBef>
                <a:spcPts val="13"/>
              </a:spcBef>
              <a:spcAft>
                <a:spcPts val="13"/>
              </a:spcAft>
            </a:pPr>
            <a:r>
              <a:rPr lang="en-US" sz="800">
                <a:solidFill>
                  <a:schemeClr val="tx2"/>
                </a:solidFill>
                <a:ea typeface="ＭＳ Ｐゴシック" pitchFamily="34" charset="-128"/>
                <a:cs typeface="Arial" pitchFamily="34" charset="0"/>
              </a:rPr>
              <a:t>© Copyright Dimension Data</a:t>
            </a:r>
            <a:endParaRPr lang="en-ZA">
              <a:solidFill>
                <a:schemeClr val="tx2"/>
              </a:solidFill>
              <a:ea typeface="ＭＳ Ｐゴシック" pitchFamily="34" charset="-128"/>
            </a:endParaRPr>
          </a:p>
        </p:txBody>
      </p:sp>
      <p:sp>
        <p:nvSpPr>
          <p:cNvPr id="7" name="Rectangle 6"/>
          <p:cNvSpPr/>
          <p:nvPr/>
        </p:nvSpPr>
        <p:spPr bwMode="gray">
          <a:xfrm>
            <a:off x="8616950" y="6557963"/>
            <a:ext cx="376238" cy="30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lnSpc>
                <a:spcPct val="110000"/>
              </a:lnSpc>
              <a:spcBef>
                <a:spcPts val="13"/>
              </a:spcBef>
              <a:spcAft>
                <a:spcPts val="13"/>
              </a:spcAft>
            </a:pPr>
            <a:fld id="{45F40A93-BD36-4439-B99B-ED37A0894E65}" type="slidenum">
              <a:rPr lang="en-ZA" sz="1100" b="1">
                <a:solidFill>
                  <a:schemeClr val="accent1"/>
                </a:solidFill>
                <a:ea typeface="ＭＳ Ｐゴシック" pitchFamily="34" charset="-128"/>
              </a:rPr>
              <a:pPr algn="r">
                <a:lnSpc>
                  <a:spcPct val="110000"/>
                </a:lnSpc>
                <a:spcBef>
                  <a:spcPts val="13"/>
                </a:spcBef>
                <a:spcAft>
                  <a:spcPts val="13"/>
                </a:spcAft>
              </a:pPr>
              <a:t>‹#›</a:t>
            </a:fld>
            <a:endParaRPr lang="en-ZA" b="1">
              <a:solidFill>
                <a:schemeClr val="accent1"/>
              </a:solidFill>
              <a:ea typeface="ＭＳ Ｐゴシック" pitchFamily="34" charset="-128"/>
            </a:endParaRPr>
          </a:p>
        </p:txBody>
      </p:sp>
      <p:sp>
        <p:nvSpPr>
          <p:cNvPr id="8" name="Rectangle 7"/>
          <p:cNvSpPr/>
          <p:nvPr/>
        </p:nvSpPr>
        <p:spPr bwMode="gray">
          <a:xfrm>
            <a:off x="6861175" y="6559550"/>
            <a:ext cx="167957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lnSpc>
                <a:spcPct val="110000"/>
              </a:lnSpc>
              <a:spcBef>
                <a:spcPts val="13"/>
              </a:spcBef>
              <a:spcAft>
                <a:spcPts val="13"/>
              </a:spcAft>
            </a:pPr>
            <a:fld id="{263838C5-43FC-4E52-8BD4-08DBC3DBECD3}" type="datetime3">
              <a:rPr lang="en-ZA" sz="800">
                <a:solidFill>
                  <a:schemeClr val="tx2"/>
                </a:solidFill>
                <a:ea typeface="ＭＳ Ｐゴシック" pitchFamily="34" charset="-128"/>
                <a:cs typeface="Arial" pitchFamily="34" charset="0"/>
              </a:rPr>
              <a:pPr algn="r">
                <a:lnSpc>
                  <a:spcPct val="110000"/>
                </a:lnSpc>
                <a:spcBef>
                  <a:spcPts val="13"/>
                </a:spcBef>
                <a:spcAft>
                  <a:spcPts val="13"/>
                </a:spcAft>
              </a:pPr>
              <a:t>8 July 2013</a:t>
            </a:fld>
            <a:endParaRPr lang="en-ZA">
              <a:solidFill>
                <a:schemeClr val="tx2"/>
              </a:solidFill>
              <a:ea typeface="ＭＳ Ｐゴシック" pitchFamily="34" charset="-128"/>
            </a:endParaRPr>
          </a:p>
        </p:txBody>
      </p:sp>
      <p:cxnSp>
        <p:nvCxnSpPr>
          <p:cNvPr id="9" name="Straight Connector 8"/>
          <p:cNvCxnSpPr/>
          <p:nvPr/>
        </p:nvCxnSpPr>
        <p:spPr>
          <a:xfrm>
            <a:off x="0" y="5948363"/>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2038"/>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97520" y="76330"/>
            <a:ext cx="8549618" cy="833780"/>
          </a:xfrm>
        </p:spPr>
        <p:txBody>
          <a:bodyPr/>
          <a:lstStyle>
            <a:lvl1pPr>
              <a:defRPr>
                <a:solidFill>
                  <a:schemeClr val="tx1"/>
                </a:solidFill>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4pPr marL="1165225" indent="-22860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4" name="Content Placeholder 13"/>
          <p:cNvSpPr>
            <a:spLocks noGrp="1"/>
          </p:cNvSpPr>
          <p:nvPr>
            <p:ph sz="quarter" idx="12"/>
          </p:nvPr>
        </p:nvSpPr>
        <p:spPr>
          <a:xfrm>
            <a:off x="296863" y="5948363"/>
            <a:ext cx="1320064" cy="609600"/>
          </a:xfrm>
        </p:spPr>
        <p:txBody>
          <a:bodyPr anchor="ctr"/>
          <a:lstStyle>
            <a:lvl1pPr>
              <a:defRPr sz="1100"/>
            </a:lvl1pPr>
            <a:lvl2pPr>
              <a:defRPr sz="1100"/>
            </a:lvl2pPr>
            <a:lvl3pPr>
              <a:defRPr sz="1100"/>
            </a:lvl3pPr>
            <a:lvl4pPr>
              <a:defRPr sz="1050"/>
            </a:lvl4pPr>
            <a:lvl5pPr>
              <a:defRPr sz="1050"/>
            </a:lvl5pPr>
          </a:lstStyle>
          <a:p>
            <a:pPr lvl="0"/>
            <a:r>
              <a:rPr lang="en-US" smtClean="0"/>
              <a:t>Click to edit Master text styles</a:t>
            </a:r>
          </a:p>
        </p:txBody>
      </p:sp>
      <p:sp>
        <p:nvSpPr>
          <p:cNvPr id="11" name="Footer Placeholder 4"/>
          <p:cNvSpPr>
            <a:spLocks noGrp="1"/>
          </p:cNvSpPr>
          <p:nvPr>
            <p:ph type="ftr" sz="quarter" idx="13"/>
          </p:nvPr>
        </p:nvSpPr>
        <p:spPr>
          <a:xfrm>
            <a:off x="296863" y="5491163"/>
            <a:ext cx="8550275" cy="457200"/>
          </a:xfrm>
        </p:spPr>
        <p:txBody>
          <a:bodyPr/>
          <a:lstStyle>
            <a:lvl1pPr>
              <a:defRPr/>
            </a:lvl1pPr>
          </a:lstStyle>
          <a:p>
            <a:pPr>
              <a:defRPr/>
            </a:pPr>
            <a:endParaRPr lang="en-ZA"/>
          </a:p>
        </p:txBody>
      </p:sp>
    </p:spTree>
    <p:extLst>
      <p:ext uri="{BB962C8B-B14F-4D97-AF65-F5344CB8AC3E}">
        <p14:creationId xmlns:p14="http://schemas.microsoft.com/office/powerpoint/2010/main" val="230002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Full P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4" name="Footer Placeholder 3"/>
          <p:cNvSpPr>
            <a:spLocks noGrp="1"/>
          </p:cNvSpPr>
          <p:nvPr>
            <p:ph type="ftr" sz="quarter" idx="11"/>
          </p:nvPr>
        </p:nvSpPr>
        <p:spPr/>
        <p:txBody>
          <a:bodyPr/>
          <a:lstStyle/>
          <a:p>
            <a:endParaRPr lang="en-ZA"/>
          </a:p>
        </p:txBody>
      </p:sp>
      <p:sp>
        <p:nvSpPr>
          <p:cNvPr id="11" name="Content Placeholder 10"/>
          <p:cNvSpPr>
            <a:spLocks noGrp="1"/>
          </p:cNvSpPr>
          <p:nvPr>
            <p:ph sz="quarter" idx="15"/>
          </p:nvPr>
        </p:nvSpPr>
        <p:spPr>
          <a:xfrm>
            <a:off x="539552" y="1412775"/>
            <a:ext cx="8064896" cy="4895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p14="http://schemas.microsoft.com/office/powerpoint/2010/main" val="31322072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9" name="Picture 8" descr="DEV-2-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395"/>
            <a:ext cx="9144000" cy="6835215"/>
          </a:xfrm>
          <a:prstGeom prst="rect">
            <a:avLst/>
          </a:prstGeom>
        </p:spPr>
      </p:pic>
      <p:sp>
        <p:nvSpPr>
          <p:cNvPr id="2" name="Title 1"/>
          <p:cNvSpPr>
            <a:spLocks noGrp="1"/>
          </p:cNvSpPr>
          <p:nvPr>
            <p:ph type="title"/>
          </p:nvPr>
        </p:nvSpPr>
        <p:spPr/>
        <p:txBody>
          <a:bodyPr>
            <a:normAutofit/>
          </a:bodyPr>
          <a:lstStyle>
            <a:lvl1pPr>
              <a:defRPr sz="2200" b="1">
                <a:solidFill>
                  <a:schemeClr val="bg1"/>
                </a:solidFill>
              </a:defRPr>
            </a:lvl1pPr>
          </a:lstStyle>
          <a:p>
            <a:r>
              <a:rPr lang="en-US" dirty="0" smtClean="0"/>
              <a:t>Click to edit Master title style</a:t>
            </a:r>
            <a:endParaRPr lang="en-US" dirty="0"/>
          </a:p>
        </p:txBody>
      </p:sp>
      <p:sp>
        <p:nvSpPr>
          <p:cNvPr id="10" name="Content Placeholder 6"/>
          <p:cNvSpPr>
            <a:spLocks noGrp="1"/>
          </p:cNvSpPr>
          <p:nvPr>
            <p:ph sz="quarter" idx="13"/>
          </p:nvPr>
        </p:nvSpPr>
        <p:spPr>
          <a:xfrm>
            <a:off x="457200" y="2362200"/>
            <a:ext cx="8229600" cy="3581400"/>
          </a:xfrm>
          <a:prstGeom prst="rect">
            <a:avLst/>
          </a:prstGeom>
        </p:spPr>
        <p:txBody>
          <a:bodyPr/>
          <a:lstStyle>
            <a:lvl1pPr>
              <a:buClr>
                <a:srgbClr val="626262"/>
              </a:buClr>
              <a:buFont typeface="Arial"/>
              <a:buChar char="•"/>
              <a:defRPr sz="1800">
                <a:solidFill>
                  <a:srgbClr val="626262"/>
                </a:solidFill>
                <a:latin typeface="Arial" pitchFamily="34" charset="0"/>
                <a:cs typeface="Arial" pitchFamily="34" charset="0"/>
              </a:defRPr>
            </a:lvl1pPr>
            <a:lvl2pPr>
              <a:buClr>
                <a:srgbClr val="66B630"/>
              </a:buClr>
              <a:buFont typeface="Arial" pitchFamily="34" charset="0"/>
              <a:buChar char="−"/>
              <a:defRPr sz="1800">
                <a:solidFill>
                  <a:srgbClr val="626262"/>
                </a:solidFill>
                <a:latin typeface="Arial" pitchFamily="34" charset="0"/>
                <a:cs typeface="Arial" pitchFamily="34" charset="0"/>
              </a:defRPr>
            </a:lvl2pPr>
            <a:lvl3pPr>
              <a:buClr>
                <a:srgbClr val="626262"/>
              </a:buClr>
              <a:buFont typeface="Wingdings" pitchFamily="2" charset="2"/>
              <a:buChar char="§"/>
              <a:defRPr sz="1800">
                <a:solidFill>
                  <a:srgbClr val="626262"/>
                </a:solidFill>
                <a:latin typeface="Arial" pitchFamily="34" charset="0"/>
                <a:cs typeface="Arial" pitchFamily="34" charset="0"/>
              </a:defRPr>
            </a:lvl3pPr>
            <a:lvl4pPr marL="1714294" indent="-342859">
              <a:buClr>
                <a:srgbClr val="66B630"/>
              </a:buClr>
              <a:buFont typeface="Courier New" pitchFamily="49" charset="0"/>
              <a:buChar char="o"/>
              <a:defRPr sz="1800">
                <a:solidFill>
                  <a:srgbClr val="626262"/>
                </a:solidFill>
                <a:latin typeface="Arial" pitchFamily="34" charset="0"/>
                <a:cs typeface="Arial" pitchFamily="34" charset="0"/>
              </a:defRPr>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Subtitle 2"/>
          <p:cNvSpPr>
            <a:spLocks noGrp="1"/>
          </p:cNvSpPr>
          <p:nvPr>
            <p:ph type="subTitle" idx="1"/>
          </p:nvPr>
        </p:nvSpPr>
        <p:spPr>
          <a:xfrm>
            <a:off x="457200" y="1524000"/>
            <a:ext cx="8229600" cy="457200"/>
          </a:xfrm>
          <a:prstGeom prst="rect">
            <a:avLst/>
          </a:prstGeom>
        </p:spPr>
        <p:txBody>
          <a:bodyPr>
            <a:normAutofit/>
          </a:bodyPr>
          <a:lstStyle>
            <a:lvl1pPr marL="0" indent="0" algn="l">
              <a:buNone/>
              <a:defRPr sz="2000" b="1">
                <a:solidFill>
                  <a:srgbClr val="626262"/>
                </a:solidFill>
                <a:latin typeface="Arial" pitchFamily="34" charset="0"/>
                <a:cs typeface="Arial" pitchFamily="34"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dirty="0" smtClean="0"/>
              <a:t>Click to edit Master subtitle style</a:t>
            </a:r>
            <a:endParaRPr lang="en-US" dirty="0"/>
          </a:p>
        </p:txBody>
      </p:sp>
      <p:sp>
        <p:nvSpPr>
          <p:cNvPr id="12" name="Rectangle 11"/>
          <p:cNvSpPr/>
          <p:nvPr userDrawn="1"/>
        </p:nvSpPr>
        <p:spPr>
          <a:xfrm>
            <a:off x="0" y="6525344"/>
            <a:ext cx="9144000" cy="332656"/>
          </a:xfrm>
          <a:prstGeom prst="rect">
            <a:avLst/>
          </a:prstGeom>
          <a:solidFill>
            <a:srgbClr val="8E8E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124200" y="6492877"/>
            <a:ext cx="2895600" cy="365125"/>
          </a:xfrm>
        </p:spPr>
        <p:txBody>
          <a:bodyPr/>
          <a:lstStyle>
            <a:lvl1pPr>
              <a:defRPr>
                <a:solidFill>
                  <a:schemeClr val="bg1"/>
                </a:solidFill>
              </a:defRPr>
            </a:lvl1pPr>
          </a:lstStyle>
          <a:p>
            <a:r>
              <a:rPr lang="en-US" dirty="0" smtClean="0"/>
              <a:t>© Merchants 2010 / 2011</a:t>
            </a:r>
            <a:endParaRPr lang="en-US" dirty="0"/>
          </a:p>
        </p:txBody>
      </p:sp>
      <p:sp>
        <p:nvSpPr>
          <p:cNvPr id="5" name="Slide Number Placeholder 4"/>
          <p:cNvSpPr>
            <a:spLocks noGrp="1"/>
          </p:cNvSpPr>
          <p:nvPr>
            <p:ph type="sldNum" sz="quarter" idx="12"/>
          </p:nvPr>
        </p:nvSpPr>
        <p:spPr>
          <a:xfrm>
            <a:off x="6553200" y="6492877"/>
            <a:ext cx="2133600" cy="365125"/>
          </a:xfrm>
          <a:prstGeom prst="rect">
            <a:avLst/>
          </a:prstGeom>
        </p:spPr>
        <p:txBody>
          <a:bodyPr/>
          <a:lstStyle>
            <a:lvl1pPr>
              <a:defRPr>
                <a:solidFill>
                  <a:schemeClr val="bg1"/>
                </a:solidFill>
              </a:defRPr>
            </a:lvl1pPr>
          </a:lstStyle>
          <a:p>
            <a:fld id="{FA09DC79-0650-364A-AA2D-C2B710CC0AC7}" type="slidenum">
              <a:rPr lang="en-US" smtClean="0"/>
              <a:pPr/>
              <a:t>‹#›</a:t>
            </a:fld>
            <a:endParaRPr lang="en-US" dirty="0"/>
          </a:p>
        </p:txBody>
      </p:sp>
      <p:sp>
        <p:nvSpPr>
          <p:cNvPr id="3" name="Date Placeholder 2"/>
          <p:cNvSpPr>
            <a:spLocks noGrp="1"/>
          </p:cNvSpPr>
          <p:nvPr>
            <p:ph type="dt" sz="half" idx="10"/>
          </p:nvPr>
        </p:nvSpPr>
        <p:spPr>
          <a:xfrm>
            <a:off x="457200" y="6492877"/>
            <a:ext cx="2133600" cy="365125"/>
          </a:xfrm>
          <a:prstGeom prst="rect">
            <a:avLst/>
          </a:prstGeom>
        </p:spPr>
        <p:txBody>
          <a:bodyPr/>
          <a:lstStyle>
            <a:lvl1pPr>
              <a:defRPr>
                <a:solidFill>
                  <a:schemeClr val="bg1"/>
                </a:solidFill>
              </a:defRPr>
            </a:lvl1pPr>
          </a:lstStyle>
          <a:p>
            <a:fld id="{A80CB0DC-0FA6-4AF1-A2C2-66CE019A03EC}" type="datetime1">
              <a:rPr lang="en-US" smtClean="0"/>
              <a:pPr/>
              <a:t>7/8/2013</a:t>
            </a:fld>
            <a:endParaRPr lang="en-US" dirty="0"/>
          </a:p>
        </p:txBody>
      </p:sp>
    </p:spTree>
    <p:extLst>
      <p:ext uri="{BB962C8B-B14F-4D97-AF65-F5344CB8AC3E}">
        <p14:creationId xmlns:p14="http://schemas.microsoft.com/office/powerpoint/2010/main" val="195671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Footer Placeholder 4"/>
          <p:cNvSpPr>
            <a:spLocks noGrp="1"/>
          </p:cNvSpPr>
          <p:nvPr>
            <p:ph type="ftr" sz="quarter" idx="10"/>
          </p:nvPr>
        </p:nvSpPr>
        <p:spPr/>
        <p:txBody>
          <a:bodyPr/>
          <a:lstStyle>
            <a:lvl1pPr>
              <a:defRPr/>
            </a:lvl1pPr>
          </a:lstStyle>
          <a:p>
            <a:pPr>
              <a:defRPr/>
            </a:pPr>
            <a:endParaRPr lang="en-ZA"/>
          </a:p>
        </p:txBody>
      </p:sp>
    </p:spTree>
    <p:extLst>
      <p:ext uri="{BB962C8B-B14F-4D97-AF65-F5344CB8AC3E}">
        <p14:creationId xmlns:p14="http://schemas.microsoft.com/office/powerpoint/2010/main" val="389912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297520" y="1291760"/>
            <a:ext cx="4121820" cy="4579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Text Placeholder 5"/>
          <p:cNvSpPr>
            <a:spLocks noGrp="1"/>
          </p:cNvSpPr>
          <p:nvPr>
            <p:ph type="body" sz="quarter" idx="12"/>
          </p:nvPr>
        </p:nvSpPr>
        <p:spPr>
          <a:xfrm>
            <a:off x="4724002" y="1292225"/>
            <a:ext cx="4123136" cy="4579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3"/>
          </p:nvPr>
        </p:nvSpPr>
        <p:spPr/>
        <p:txBody>
          <a:bodyPr/>
          <a:lstStyle>
            <a:lvl1pPr>
              <a:defRPr/>
            </a:lvl1pPr>
          </a:lstStyle>
          <a:p>
            <a:pPr>
              <a:defRPr/>
            </a:pPr>
            <a:endParaRPr lang="en-ZA"/>
          </a:p>
        </p:txBody>
      </p:sp>
    </p:spTree>
    <p:extLst>
      <p:ext uri="{BB962C8B-B14F-4D97-AF65-F5344CB8AC3E}">
        <p14:creationId xmlns:p14="http://schemas.microsoft.com/office/powerpoint/2010/main" val="21301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3" y="1368425"/>
            <a:ext cx="8550275" cy="381000"/>
          </a:xfrm>
        </p:spPr>
        <p:txBody>
          <a:bodyPr/>
          <a:lstStyle>
            <a:lvl1pPr algn="ctr">
              <a:defRPr sz="1400">
                <a:solidFill>
                  <a:schemeClr val="tx1"/>
                </a:solidFill>
              </a:defRPr>
            </a:lvl1pPr>
            <a:lvl2pPr marL="90488" indent="0" algn="ctr">
              <a:buNone/>
              <a:defRPr sz="1400"/>
            </a:lvl2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p:txBody>
          <a:bodyPr/>
          <a:lstStyle/>
          <a:p>
            <a:r>
              <a:rPr lang="en-US" smtClean="0"/>
              <a:t>Click to edit Master title style</a:t>
            </a:r>
            <a:endParaRPr lang="en-ZA"/>
          </a:p>
        </p:txBody>
      </p:sp>
      <p:sp>
        <p:nvSpPr>
          <p:cNvPr id="6" name="Chart Placeholder 5"/>
          <p:cNvSpPr>
            <a:spLocks noGrp="1"/>
          </p:cNvSpPr>
          <p:nvPr>
            <p:ph type="chart" sz="quarter" idx="11"/>
          </p:nvPr>
        </p:nvSpPr>
        <p:spPr>
          <a:xfrm>
            <a:off x="296863" y="1673410"/>
            <a:ext cx="8550275" cy="427448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36000" tIns="36000" rIns="36000" bIns="36000" spcCol="0" rtlCol="0" fromWordArt="0" anchor="ctr" forceAA="0">
            <a:noAutofit/>
          </a:bodyPr>
          <a:lstStyle>
            <a:lvl1pPr>
              <a:defRPr lang="en-ZA" dirty="0">
                <a:solidFill>
                  <a:schemeClr val="lt1"/>
                </a:solidFill>
              </a:defRPr>
            </a:lvl1pPr>
          </a:lstStyle>
          <a:p>
            <a:pPr lvl="0"/>
            <a:endParaRPr lang="en-ZA" noProof="0" dirty="0"/>
          </a:p>
        </p:txBody>
      </p:sp>
      <p:sp>
        <p:nvSpPr>
          <p:cNvPr id="5" name="Footer Placeholder 4"/>
          <p:cNvSpPr>
            <a:spLocks noGrp="1"/>
          </p:cNvSpPr>
          <p:nvPr>
            <p:ph type="ftr" sz="quarter" idx="13"/>
          </p:nvPr>
        </p:nvSpPr>
        <p:spPr/>
        <p:txBody>
          <a:bodyPr/>
          <a:lstStyle>
            <a:lvl1pPr>
              <a:defRPr/>
            </a:lvl1pPr>
          </a:lstStyle>
          <a:p>
            <a:pPr>
              <a:defRPr/>
            </a:pPr>
            <a:endParaRPr lang="en-ZA"/>
          </a:p>
        </p:txBody>
      </p:sp>
    </p:spTree>
    <p:extLst>
      <p:ext uri="{BB962C8B-B14F-4D97-AF65-F5344CB8AC3E}">
        <p14:creationId xmlns:p14="http://schemas.microsoft.com/office/powerpoint/2010/main" val="19389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Footer Placeholder 4"/>
          <p:cNvSpPr>
            <a:spLocks noGrp="1"/>
          </p:cNvSpPr>
          <p:nvPr>
            <p:ph type="ftr" sz="quarter" idx="10"/>
          </p:nvPr>
        </p:nvSpPr>
        <p:spPr/>
        <p:txBody>
          <a:bodyPr/>
          <a:lstStyle>
            <a:lvl1pPr>
              <a:defRPr/>
            </a:lvl1pPr>
          </a:lstStyle>
          <a:p>
            <a:pPr>
              <a:defRPr/>
            </a:pPr>
            <a:endParaRPr lang="en-ZA"/>
          </a:p>
        </p:txBody>
      </p:sp>
    </p:spTree>
    <p:extLst>
      <p:ext uri="{BB962C8B-B14F-4D97-AF65-F5344CB8AC3E}">
        <p14:creationId xmlns:p14="http://schemas.microsoft.com/office/powerpoint/2010/main" val="400974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loured Bloc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Text Placeholder 4"/>
          <p:cNvSpPr>
            <a:spLocks noGrp="1"/>
          </p:cNvSpPr>
          <p:nvPr>
            <p:ph type="body" sz="quarter" idx="12"/>
          </p:nvPr>
        </p:nvSpPr>
        <p:spPr>
          <a:xfrm>
            <a:off x="296863" y="1368425"/>
            <a:ext cx="8550275" cy="1220788"/>
          </a:xfrm>
          <a:prstGeom prst="roundRect">
            <a:avLst>
              <a:gd name="adj" fmla="val 9360"/>
            </a:avLst>
          </a:prstGeom>
          <a:solidFill>
            <a:schemeClr val="accent1"/>
          </a:solidFill>
          <a:ln>
            <a:noFill/>
          </a:ln>
          <a:effectLst/>
        </p:spPr>
        <p:txBody>
          <a:bodyPr anchor="ct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4"/>
          <p:cNvSpPr>
            <a:spLocks noGrp="1"/>
          </p:cNvSpPr>
          <p:nvPr>
            <p:ph type="body" sz="quarter" idx="13"/>
          </p:nvPr>
        </p:nvSpPr>
        <p:spPr>
          <a:xfrm>
            <a:off x="297520" y="3047350"/>
            <a:ext cx="8550275" cy="1220788"/>
          </a:xfrm>
          <a:prstGeom prst="roundRect">
            <a:avLst>
              <a:gd name="adj" fmla="val 10273"/>
            </a:avLst>
          </a:prstGeom>
          <a:solidFill>
            <a:schemeClr val="accent1"/>
          </a:solidFill>
          <a:ln>
            <a:noFill/>
          </a:ln>
          <a:effectLst/>
        </p:spPr>
        <p:txBody>
          <a:bodyPr anchor="ct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4"/>
          <p:cNvSpPr>
            <a:spLocks noGrp="1"/>
          </p:cNvSpPr>
          <p:nvPr>
            <p:ph type="body" sz="quarter" idx="14"/>
          </p:nvPr>
        </p:nvSpPr>
        <p:spPr>
          <a:xfrm>
            <a:off x="298177" y="4727102"/>
            <a:ext cx="8550275" cy="1220788"/>
          </a:xfrm>
          <a:prstGeom prst="roundRect">
            <a:avLst>
              <a:gd name="adj" fmla="val 9360"/>
            </a:avLst>
          </a:prstGeom>
          <a:solidFill>
            <a:schemeClr val="accent1"/>
          </a:solidFill>
          <a:ln>
            <a:noFill/>
          </a:ln>
          <a:effectLst/>
        </p:spPr>
        <p:txBody>
          <a:bodyPr anchor="ct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4"/>
          <p:cNvSpPr>
            <a:spLocks noGrp="1"/>
          </p:cNvSpPr>
          <p:nvPr>
            <p:ph type="ftr" sz="quarter" idx="15"/>
          </p:nvPr>
        </p:nvSpPr>
        <p:spPr/>
        <p:txBody>
          <a:bodyPr/>
          <a:lstStyle>
            <a:lvl1pPr>
              <a:defRPr/>
            </a:lvl1pPr>
          </a:lstStyle>
          <a:p>
            <a:pPr>
              <a:defRPr/>
            </a:pPr>
            <a:endParaRPr lang="en-ZA"/>
          </a:p>
        </p:txBody>
      </p:sp>
    </p:spTree>
    <p:extLst>
      <p:ext uri="{BB962C8B-B14F-4D97-AF65-F5344CB8AC3E}">
        <p14:creationId xmlns:p14="http://schemas.microsoft.com/office/powerpoint/2010/main" val="115307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Blocks with Sub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Text Placeholder 4"/>
          <p:cNvSpPr>
            <a:spLocks noGrp="1"/>
          </p:cNvSpPr>
          <p:nvPr>
            <p:ph type="body" sz="quarter" idx="12"/>
          </p:nvPr>
        </p:nvSpPr>
        <p:spPr bwMode="gray">
          <a:xfrm>
            <a:off x="296863" y="1368425"/>
            <a:ext cx="4122477" cy="4579938"/>
          </a:xfrm>
          <a:prstGeom prst="roundRect">
            <a:avLst>
              <a:gd name="adj" fmla="val 3715"/>
            </a:avLst>
          </a:prstGeom>
          <a:solidFill>
            <a:schemeClr val="bg1"/>
          </a:solidFill>
          <a:ln w="12700">
            <a:solidFill>
              <a:schemeClr val="tx2"/>
            </a:solidFill>
          </a:ln>
          <a:effectLst/>
        </p:spPr>
        <p:txBody>
          <a:bodyPr lIns="72000" tIns="720000" rIns="72000"/>
          <a:lstStyle>
            <a:lvl1pPr algn="l">
              <a:defRPr>
                <a:solidFill>
                  <a:schemeClr val="tx1"/>
                </a:solidFill>
              </a:defRPr>
            </a:lvl1pPr>
            <a:lvl2pPr algn="l">
              <a:defRPr>
                <a:solidFill>
                  <a:schemeClr val="tx1"/>
                </a:solidFill>
              </a:defRPr>
            </a:lvl2pPr>
            <a:lvl3pPr algn="l">
              <a:defRPr>
                <a:solidFill>
                  <a:schemeClr val="tx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4"/>
          <p:cNvSpPr>
            <a:spLocks noGrp="1"/>
          </p:cNvSpPr>
          <p:nvPr>
            <p:ph type="body" sz="quarter" idx="13"/>
          </p:nvPr>
        </p:nvSpPr>
        <p:spPr>
          <a:xfrm>
            <a:off x="296863" y="1368425"/>
            <a:ext cx="4122477" cy="686635"/>
          </a:xfrm>
          <a:prstGeom prst="roundRect">
            <a:avLst/>
          </a:prstGeom>
          <a:solidFill>
            <a:schemeClr val="accent1"/>
          </a:solidFill>
          <a:ln>
            <a:solidFill>
              <a:schemeClr val="tx2"/>
            </a:solidFill>
          </a:ln>
          <a:effectLst/>
        </p:spPr>
        <p:txBody>
          <a:bodyPr anchor="ct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p:txBody>
      </p:sp>
      <p:sp>
        <p:nvSpPr>
          <p:cNvPr id="9" name="Text Placeholder 4"/>
          <p:cNvSpPr>
            <a:spLocks noGrp="1"/>
          </p:cNvSpPr>
          <p:nvPr>
            <p:ph type="body" sz="quarter" idx="14"/>
          </p:nvPr>
        </p:nvSpPr>
        <p:spPr bwMode="gray">
          <a:xfrm>
            <a:off x="4724661" y="1368425"/>
            <a:ext cx="4122477" cy="4579938"/>
          </a:xfrm>
          <a:prstGeom prst="roundRect">
            <a:avLst>
              <a:gd name="adj" fmla="val 3715"/>
            </a:avLst>
          </a:prstGeom>
          <a:solidFill>
            <a:schemeClr val="bg1"/>
          </a:solidFill>
          <a:ln w="12700">
            <a:solidFill>
              <a:schemeClr val="tx2"/>
            </a:solidFill>
          </a:ln>
          <a:effectLst/>
        </p:spPr>
        <p:txBody>
          <a:bodyPr lIns="72000" tIns="720000" rIns="72000"/>
          <a:lstStyle>
            <a:lvl1pPr algn="l">
              <a:defRPr>
                <a:solidFill>
                  <a:schemeClr val="tx1"/>
                </a:solidFill>
              </a:defRPr>
            </a:lvl1pPr>
            <a:lvl2pPr algn="l">
              <a:defRPr>
                <a:solidFill>
                  <a:schemeClr val="tx1"/>
                </a:solidFill>
              </a:defRPr>
            </a:lvl2pPr>
            <a:lvl3pPr algn="l">
              <a:defRPr>
                <a:solidFill>
                  <a:schemeClr val="tx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4"/>
          <p:cNvSpPr>
            <a:spLocks noGrp="1"/>
          </p:cNvSpPr>
          <p:nvPr>
            <p:ph type="body" sz="quarter" idx="15"/>
          </p:nvPr>
        </p:nvSpPr>
        <p:spPr>
          <a:xfrm>
            <a:off x="4724661" y="1368425"/>
            <a:ext cx="4122478" cy="686635"/>
          </a:xfrm>
          <a:prstGeom prst="roundRect">
            <a:avLst/>
          </a:prstGeom>
          <a:solidFill>
            <a:schemeClr val="accent1"/>
          </a:solidFill>
          <a:ln>
            <a:solidFill>
              <a:schemeClr val="tx2"/>
            </a:solidFill>
          </a:ln>
          <a:effectLst/>
        </p:spPr>
        <p:txBody>
          <a:bodyPr anchor="ct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p:txBody>
      </p:sp>
      <p:sp>
        <p:nvSpPr>
          <p:cNvPr id="7" name="Footer Placeholder 4"/>
          <p:cNvSpPr>
            <a:spLocks noGrp="1"/>
          </p:cNvSpPr>
          <p:nvPr>
            <p:ph type="ftr" sz="quarter" idx="16"/>
          </p:nvPr>
        </p:nvSpPr>
        <p:spPr/>
        <p:txBody>
          <a:bodyPr/>
          <a:lstStyle>
            <a:lvl1pPr>
              <a:defRPr/>
            </a:lvl1pPr>
          </a:lstStyle>
          <a:p>
            <a:pPr>
              <a:defRPr/>
            </a:pPr>
            <a:endParaRPr lang="en-ZA"/>
          </a:p>
        </p:txBody>
      </p:sp>
    </p:spTree>
    <p:extLst>
      <p:ext uri="{BB962C8B-B14F-4D97-AF65-F5344CB8AC3E}">
        <p14:creationId xmlns:p14="http://schemas.microsoft.com/office/powerpoint/2010/main" val="364501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Description and Space for Diagram">
    <p:spTree>
      <p:nvGrpSpPr>
        <p:cNvPr id="1" name=""/>
        <p:cNvGrpSpPr/>
        <p:nvPr/>
      </p:nvGrpSpPr>
      <p:grpSpPr>
        <a:xfrm>
          <a:off x="0" y="0"/>
          <a:ext cx="0" cy="0"/>
          <a:chOff x="0" y="0"/>
          <a:chExt cx="0" cy="0"/>
        </a:xfrm>
      </p:grpSpPr>
      <p:sp>
        <p:nvSpPr>
          <p:cNvPr id="4" name="Rectangle 3"/>
          <p:cNvSpPr/>
          <p:nvPr/>
        </p:nvSpPr>
        <p:spPr bwMode="ltGray">
          <a:xfrm>
            <a:off x="6107113" y="1062038"/>
            <a:ext cx="3036887" cy="5795962"/>
          </a:xfrm>
          <a:prstGeom prst="rect">
            <a:avLst/>
          </a:prstGeom>
          <a:solidFill>
            <a:schemeClr val="bg2">
              <a:lumMod val="40000"/>
              <a:lumOff val="60000"/>
            </a:schemeClr>
          </a:solidFill>
          <a:ln w="9525" algn="ctr">
            <a:noFill/>
            <a:miter lim="800000"/>
            <a:headEnd/>
            <a:tailEnd/>
          </a:ln>
          <a:effectLst/>
        </p:spPr>
        <p:txBody>
          <a:bodyPr wrap="none" lIns="90000" tIns="46800" rIns="90000" bIns="46800" anchor="ctr"/>
          <a:lstStyle/>
          <a:p>
            <a:pPr marL="342900" indent="-342900" algn="ctr">
              <a:defRPr/>
            </a:pPr>
            <a:endParaRPr lang="en-US">
              <a:latin typeface="Arial" charset="0"/>
              <a:ea typeface="+mn-ea"/>
              <a:cs typeface="Arial" charset="0"/>
            </a:endParaRPr>
          </a:p>
        </p:txBody>
      </p:sp>
      <p:sp>
        <p:nvSpPr>
          <p:cNvPr id="6" name="Rectangle 5"/>
          <p:cNvSpPr/>
          <p:nvPr/>
        </p:nvSpPr>
        <p:spPr bwMode="gray">
          <a:xfrm>
            <a:off x="8616950" y="6557963"/>
            <a:ext cx="376238" cy="30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lnSpc>
                <a:spcPct val="110000"/>
              </a:lnSpc>
              <a:spcBef>
                <a:spcPts val="13"/>
              </a:spcBef>
              <a:spcAft>
                <a:spcPts val="13"/>
              </a:spcAft>
            </a:pPr>
            <a:fld id="{F10604E5-B38B-4EF5-8FC3-BEFDF29B83F8}" type="slidenum">
              <a:rPr lang="en-ZA" sz="1100" b="1">
                <a:solidFill>
                  <a:schemeClr val="accent1"/>
                </a:solidFill>
                <a:ea typeface="ＭＳ Ｐゴシック" pitchFamily="34" charset="-128"/>
              </a:rPr>
              <a:pPr algn="r">
                <a:lnSpc>
                  <a:spcPct val="110000"/>
                </a:lnSpc>
                <a:spcBef>
                  <a:spcPts val="13"/>
                </a:spcBef>
                <a:spcAft>
                  <a:spcPts val="13"/>
                </a:spcAft>
              </a:pPr>
              <a:t>‹#›</a:t>
            </a:fld>
            <a:endParaRPr lang="en-ZA" b="1">
              <a:solidFill>
                <a:schemeClr val="accent1"/>
              </a:solidFill>
              <a:ea typeface="ＭＳ Ｐゴシック" pitchFamily="34" charset="-128"/>
            </a:endParaRPr>
          </a:p>
        </p:txBody>
      </p:sp>
      <p:sp>
        <p:nvSpPr>
          <p:cNvPr id="7" name="Rectangle 6"/>
          <p:cNvSpPr/>
          <p:nvPr/>
        </p:nvSpPr>
        <p:spPr bwMode="gray">
          <a:xfrm>
            <a:off x="6861175" y="6559550"/>
            <a:ext cx="167957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lnSpc>
                <a:spcPct val="110000"/>
              </a:lnSpc>
              <a:spcBef>
                <a:spcPts val="13"/>
              </a:spcBef>
              <a:spcAft>
                <a:spcPts val="13"/>
              </a:spcAft>
            </a:pPr>
            <a:fld id="{F7523A40-339E-4FE0-BA05-4B0FCC689020}" type="datetime3">
              <a:rPr lang="en-ZA" sz="800">
                <a:solidFill>
                  <a:schemeClr val="tx2"/>
                </a:solidFill>
                <a:ea typeface="ＭＳ Ｐゴシック" pitchFamily="34" charset="-128"/>
                <a:cs typeface="Arial" pitchFamily="34" charset="0"/>
              </a:rPr>
              <a:pPr algn="r">
                <a:lnSpc>
                  <a:spcPct val="110000"/>
                </a:lnSpc>
                <a:spcBef>
                  <a:spcPts val="13"/>
                </a:spcBef>
                <a:spcAft>
                  <a:spcPts val="13"/>
                </a:spcAft>
              </a:pPr>
              <a:t>8 July 2013</a:t>
            </a:fld>
            <a:endParaRPr lang="en-ZA">
              <a:solidFill>
                <a:schemeClr val="tx2"/>
              </a:solidFill>
              <a:ea typeface="ＭＳ Ｐゴシック" pitchFamily="34" charset="-128"/>
            </a:endParaRPr>
          </a:p>
        </p:txBody>
      </p:sp>
      <p:cxnSp>
        <p:nvCxnSpPr>
          <p:cNvPr id="8" name="Straight Connector 7"/>
          <p:cNvCxnSpPr/>
          <p:nvPr/>
        </p:nvCxnSpPr>
        <p:spPr bwMode="gray">
          <a:xfrm>
            <a:off x="0" y="6557963"/>
            <a:ext cx="9144000" cy="0"/>
          </a:xfrm>
          <a:prstGeom prst="line">
            <a:avLst/>
          </a:prstGeom>
          <a:ln w="19050">
            <a:solidFill>
              <a:srgbClr val="72BF4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ZA"/>
          </a:p>
        </p:txBody>
      </p:sp>
      <p:sp>
        <p:nvSpPr>
          <p:cNvPr id="5" name="Text Placeholder 4"/>
          <p:cNvSpPr>
            <a:spLocks noGrp="1"/>
          </p:cNvSpPr>
          <p:nvPr>
            <p:ph type="body" sz="quarter" idx="12"/>
          </p:nvPr>
        </p:nvSpPr>
        <p:spPr>
          <a:xfrm>
            <a:off x="6403919" y="1368424"/>
            <a:ext cx="2443219" cy="5189539"/>
          </a:xfrm>
        </p:spPr>
        <p:txBody>
          <a:bodyPr/>
          <a:lstStyle>
            <a:lvl3pPr marL="446088" indent="-144463">
              <a:defRPr/>
            </a:lvl3pPr>
            <a:lvl4pPr marL="719138" indent="-228600">
              <a:defRPr/>
            </a:lvl4pPr>
            <a:lvl5pPr marL="985838" indent="-17303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9" name="Footer Placeholder 3"/>
          <p:cNvSpPr>
            <a:spLocks noGrp="1"/>
          </p:cNvSpPr>
          <p:nvPr>
            <p:ph type="ftr" sz="quarter" idx="13"/>
          </p:nvPr>
        </p:nvSpPr>
        <p:spPr>
          <a:xfrm>
            <a:off x="296863" y="6100763"/>
            <a:ext cx="5802312" cy="457200"/>
          </a:xfrm>
        </p:spPr>
        <p:txBody>
          <a:bodyPr/>
          <a:lstStyle>
            <a:lvl1pPr>
              <a:defRPr/>
            </a:lvl1pPr>
          </a:lstStyle>
          <a:p>
            <a:pPr>
              <a:defRPr/>
            </a:pPr>
            <a:endParaRPr lang="en-ZA"/>
          </a:p>
        </p:txBody>
      </p:sp>
    </p:spTree>
    <p:extLst>
      <p:ext uri="{BB962C8B-B14F-4D97-AF65-F5344CB8AC3E}">
        <p14:creationId xmlns:p14="http://schemas.microsoft.com/office/powerpoint/2010/main" val="384251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Bar on Right with Square Image">
    <p:spTree>
      <p:nvGrpSpPr>
        <p:cNvPr id="1" name=""/>
        <p:cNvGrpSpPr/>
        <p:nvPr/>
      </p:nvGrpSpPr>
      <p:grpSpPr>
        <a:xfrm>
          <a:off x="0" y="0"/>
          <a:ext cx="0" cy="0"/>
          <a:chOff x="0" y="0"/>
          <a:chExt cx="0" cy="0"/>
        </a:xfrm>
      </p:grpSpPr>
      <p:sp>
        <p:nvSpPr>
          <p:cNvPr id="4" name="Rectangle 11"/>
          <p:cNvSpPr>
            <a:spLocks noChangeArrowheads="1"/>
          </p:cNvSpPr>
          <p:nvPr/>
        </p:nvSpPr>
        <p:spPr bwMode="ltGray">
          <a:xfrm>
            <a:off x="6099175" y="0"/>
            <a:ext cx="3044825" cy="6858000"/>
          </a:xfrm>
          <a:prstGeom prst="rect">
            <a:avLst/>
          </a:prstGeom>
          <a:solidFill>
            <a:schemeClr val="accent1"/>
          </a:solidFill>
          <a:ln>
            <a:noFill/>
          </a:ln>
          <a:extLst>
            <a:ext uri="{91240B29-F687-4F45-9708-019B960494DF}">
              <a14:hiddenLine xmlns:a14="http://schemas.microsoft.com/office/drawing/2010/main" w="19050">
                <a:solidFill>
                  <a:srgbClr val="000000"/>
                </a:solidFill>
                <a:round/>
                <a:headEnd/>
                <a:tailEnd/>
              </a14:hiddenLine>
            </a:ext>
          </a:extLst>
        </p:spPr>
        <p:txBody>
          <a:bodyPr lIns="36000" tIns="0" rIns="36000" bIns="0" anchor="ctr"/>
          <a:lstStyle/>
          <a:p>
            <a:pPr marL="342900" indent="-342900" algn="ctr"/>
            <a:endParaRPr lang="en-US">
              <a:cs typeface="Arial" pitchFamily="34" charset="0"/>
            </a:endParaRPr>
          </a:p>
        </p:txBody>
      </p:sp>
      <p:pic>
        <p:nvPicPr>
          <p:cNvPr id="5"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97688" y="0"/>
            <a:ext cx="22463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0"/>
          </p:nvPr>
        </p:nvSpPr>
        <p:spPr>
          <a:xfrm>
            <a:off x="0" y="0"/>
            <a:ext cx="6098600" cy="6858000"/>
          </a:xfrm>
          <a:ln>
            <a:noFill/>
          </a:ln>
        </p:spPr>
        <p:txBody>
          <a:bodyPr rtlCol="0">
            <a:noAutofit/>
          </a:bodyPr>
          <a:lstStyle/>
          <a:p>
            <a:pPr lvl="0"/>
            <a:r>
              <a:rPr lang="en-US" noProof="0" dirty="0" smtClean="0"/>
              <a:t>Click icon to add picture</a:t>
            </a:r>
            <a:endParaRPr lang="en-US" noProof="0" dirty="0"/>
          </a:p>
        </p:txBody>
      </p:sp>
      <p:sp>
        <p:nvSpPr>
          <p:cNvPr id="2" name="Title 1"/>
          <p:cNvSpPr>
            <a:spLocks noGrp="1"/>
          </p:cNvSpPr>
          <p:nvPr>
            <p:ph type="title"/>
          </p:nvPr>
        </p:nvSpPr>
        <p:spPr>
          <a:xfrm>
            <a:off x="6403920" y="5795230"/>
            <a:ext cx="2443218" cy="833780"/>
          </a:xfrm>
        </p:spPr>
        <p:txBody>
          <a:bodyPr/>
          <a:lstStyle/>
          <a:p>
            <a:r>
              <a:rPr lang="en-US" dirty="0" smtClean="0"/>
              <a:t>Click to edit Master title style</a:t>
            </a:r>
            <a:endParaRPr lang="en-ZA" dirty="0"/>
          </a:p>
        </p:txBody>
      </p:sp>
      <p:sp>
        <p:nvSpPr>
          <p:cNvPr id="6" name="Footer Placeholder 3"/>
          <p:cNvSpPr>
            <a:spLocks noGrp="1"/>
          </p:cNvSpPr>
          <p:nvPr>
            <p:ph type="ftr" sz="quarter" idx="11"/>
          </p:nvPr>
        </p:nvSpPr>
        <p:spPr>
          <a:xfrm>
            <a:off x="296863" y="6100763"/>
            <a:ext cx="5267325" cy="457200"/>
          </a:xfrm>
        </p:spPr>
        <p:txBody>
          <a:bodyPr/>
          <a:lstStyle>
            <a:lvl1pPr>
              <a:defRPr/>
            </a:lvl1pPr>
          </a:lstStyle>
          <a:p>
            <a:pPr>
              <a:defRPr/>
            </a:pPr>
            <a:endParaRPr lang="en-ZA"/>
          </a:p>
        </p:txBody>
      </p:sp>
    </p:spTree>
    <p:extLst>
      <p:ext uri="{BB962C8B-B14F-4D97-AF65-F5344CB8AC3E}">
        <p14:creationId xmlns:p14="http://schemas.microsoft.com/office/powerpoint/2010/main" val="213298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white">
          <a:xfrm>
            <a:off x="296863" y="76200"/>
            <a:ext cx="64119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296863" y="1292225"/>
            <a:ext cx="855027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5" name="Footer Placeholder 4"/>
          <p:cNvSpPr>
            <a:spLocks noGrp="1"/>
          </p:cNvSpPr>
          <p:nvPr>
            <p:ph type="ftr" sz="quarter" idx="3"/>
          </p:nvPr>
        </p:nvSpPr>
        <p:spPr>
          <a:xfrm>
            <a:off x="296863" y="6100763"/>
            <a:ext cx="6488707" cy="457200"/>
          </a:xfrm>
          <a:prstGeom prst="rect">
            <a:avLst/>
          </a:prstGeom>
        </p:spPr>
        <p:txBody>
          <a:bodyPr vert="horz" lIns="0" tIns="0" rIns="0" bIns="36000" rtlCol="0" anchor="b"/>
          <a:lstStyle>
            <a:lvl1pPr algn="l" fontAlgn="auto">
              <a:spcBef>
                <a:spcPts val="0"/>
              </a:spcBef>
              <a:spcAft>
                <a:spcPts val="0"/>
              </a:spcAft>
              <a:defRPr sz="1100" i="1" dirty="0">
                <a:solidFill>
                  <a:schemeClr val="tx1"/>
                </a:solidFill>
                <a:latin typeface="+mn-lt"/>
                <a:ea typeface="+mn-ea"/>
              </a:defRPr>
            </a:lvl1pPr>
          </a:lstStyle>
          <a:p>
            <a:pPr>
              <a:defRPr/>
            </a:pPr>
            <a:endParaRPr lang="en-ZA" dirty="0"/>
          </a:p>
        </p:txBody>
      </p:sp>
      <p:sp>
        <p:nvSpPr>
          <p:cNvPr id="7" name="Rectangle 6"/>
          <p:cNvSpPr/>
          <p:nvPr/>
        </p:nvSpPr>
        <p:spPr bwMode="gray">
          <a:xfrm>
            <a:off x="296863" y="6559550"/>
            <a:ext cx="4275137"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10000"/>
              </a:lnSpc>
              <a:spcBef>
                <a:spcPts val="13"/>
              </a:spcBef>
              <a:spcAft>
                <a:spcPts val="13"/>
              </a:spcAft>
            </a:pPr>
            <a:r>
              <a:rPr lang="en-US" sz="800">
                <a:solidFill>
                  <a:schemeClr val="tx2"/>
                </a:solidFill>
                <a:ea typeface="ＭＳ Ｐゴシック" pitchFamily="34" charset="-128"/>
                <a:cs typeface="Arial" pitchFamily="34" charset="0"/>
              </a:rPr>
              <a:t>© Copyright Dimension Data</a:t>
            </a:r>
            <a:endParaRPr lang="en-ZA">
              <a:solidFill>
                <a:schemeClr val="tx2"/>
              </a:solidFill>
              <a:ea typeface="ＭＳ Ｐゴシック" pitchFamily="34" charset="-128"/>
            </a:endParaRPr>
          </a:p>
        </p:txBody>
      </p:sp>
      <p:sp>
        <p:nvSpPr>
          <p:cNvPr id="8" name="Rectangle 7"/>
          <p:cNvSpPr/>
          <p:nvPr/>
        </p:nvSpPr>
        <p:spPr bwMode="gray">
          <a:xfrm>
            <a:off x="8616950" y="6557963"/>
            <a:ext cx="376238" cy="30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lnSpc>
                <a:spcPct val="110000"/>
              </a:lnSpc>
              <a:spcBef>
                <a:spcPts val="13"/>
              </a:spcBef>
              <a:spcAft>
                <a:spcPts val="13"/>
              </a:spcAft>
            </a:pPr>
            <a:fld id="{11ED3503-C76C-47CC-B752-E5E806CF3C9F}" type="slidenum">
              <a:rPr lang="en-ZA" sz="1100" b="1">
                <a:solidFill>
                  <a:schemeClr val="accent1"/>
                </a:solidFill>
                <a:ea typeface="ＭＳ Ｐゴシック" pitchFamily="34" charset="-128"/>
              </a:rPr>
              <a:pPr algn="r">
                <a:lnSpc>
                  <a:spcPct val="110000"/>
                </a:lnSpc>
                <a:spcBef>
                  <a:spcPts val="13"/>
                </a:spcBef>
                <a:spcAft>
                  <a:spcPts val="13"/>
                </a:spcAft>
              </a:pPr>
              <a:t>‹#›</a:t>
            </a:fld>
            <a:endParaRPr lang="en-ZA" b="1">
              <a:solidFill>
                <a:schemeClr val="accent1"/>
              </a:solidFill>
              <a:ea typeface="ＭＳ Ｐゴシック" pitchFamily="34" charset="-128"/>
            </a:endParaRPr>
          </a:p>
        </p:txBody>
      </p:sp>
      <p:sp>
        <p:nvSpPr>
          <p:cNvPr id="18" name="Rectangle 17"/>
          <p:cNvSpPr/>
          <p:nvPr/>
        </p:nvSpPr>
        <p:spPr bwMode="gray">
          <a:xfrm>
            <a:off x="6861175" y="6559550"/>
            <a:ext cx="1679575" cy="2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a:lnSpc>
                <a:spcPct val="110000"/>
              </a:lnSpc>
              <a:spcBef>
                <a:spcPts val="13"/>
              </a:spcBef>
              <a:spcAft>
                <a:spcPts val="13"/>
              </a:spcAft>
            </a:pPr>
            <a:fld id="{C11C88A5-F62A-4076-B058-C17B7B36FAAB}" type="datetime3">
              <a:rPr lang="en-ZA" sz="800">
                <a:solidFill>
                  <a:schemeClr val="tx2"/>
                </a:solidFill>
                <a:ea typeface="ＭＳ Ｐゴシック" pitchFamily="34" charset="-128"/>
                <a:cs typeface="Arial" pitchFamily="34" charset="0"/>
              </a:rPr>
              <a:pPr algn="r">
                <a:lnSpc>
                  <a:spcPct val="110000"/>
                </a:lnSpc>
                <a:spcBef>
                  <a:spcPts val="13"/>
                </a:spcBef>
                <a:spcAft>
                  <a:spcPts val="13"/>
                </a:spcAft>
              </a:pPr>
              <a:t>8 July 2013</a:t>
            </a:fld>
            <a:endParaRPr lang="en-ZA">
              <a:solidFill>
                <a:schemeClr val="tx2"/>
              </a:solidFill>
              <a:ea typeface="ＭＳ Ｐゴシック" pitchFamily="34" charset="-128"/>
            </a:endParaRPr>
          </a:p>
        </p:txBody>
      </p:sp>
      <p:sp>
        <p:nvSpPr>
          <p:cNvPr id="1032" name="Rectangle 4"/>
          <p:cNvSpPr>
            <a:spLocks noChangeArrowheads="1"/>
          </p:cNvSpPr>
          <p:nvPr/>
        </p:nvSpPr>
        <p:spPr bwMode="ltGray">
          <a:xfrm>
            <a:off x="0" y="0"/>
            <a:ext cx="9144000" cy="1062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endParaRPr lang="en-US"/>
          </a:p>
        </p:txBody>
      </p:sp>
      <p:pic>
        <p:nvPicPr>
          <p:cNvPr id="1033"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897688" y="0"/>
            <a:ext cx="22463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bwMode="gray">
          <a:xfrm>
            <a:off x="0" y="6557963"/>
            <a:ext cx="9144000" cy="0"/>
          </a:xfrm>
          <a:prstGeom prst="line">
            <a:avLst/>
          </a:prstGeom>
          <a:ln w="19050">
            <a:solidFill>
              <a:srgbClr val="72BF4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7" r:id="rId1"/>
    <p:sldLayoutId id="2147483710" r:id="rId2"/>
    <p:sldLayoutId id="2147483711" r:id="rId3"/>
    <p:sldLayoutId id="2147483712" r:id="rId4"/>
    <p:sldLayoutId id="2147483713" r:id="rId5"/>
    <p:sldLayoutId id="2147483714" r:id="rId6"/>
    <p:sldLayoutId id="2147483715" r:id="rId7"/>
    <p:sldLayoutId id="2147483718" r:id="rId8"/>
    <p:sldLayoutId id="2147483719" r:id="rId9"/>
    <p:sldLayoutId id="2147483716" r:id="rId10"/>
    <p:sldLayoutId id="2147483720" r:id="rId11"/>
    <p:sldLayoutId id="2147483721" r:id="rId12"/>
    <p:sldLayoutId id="2147483722" r:id="rId13"/>
    <p:sldLayoutId id="2147483723" r:id="rId14"/>
    <p:sldLayoutId id="2147483724" r:id="rId15"/>
    <p:sldLayoutId id="2147483725" r:id="rId16"/>
    <p:sldLayoutId id="2147483727" r:id="rId17"/>
    <p:sldLayoutId id="2147483729" r:id="rId18"/>
  </p:sldLayoutIdLst>
  <p:timing>
    <p:tnLst>
      <p:par>
        <p:cTn id="1" dur="indefinite" restart="never" nodeType="tmRoot"/>
      </p:par>
    </p:tnLst>
  </p:timing>
  <p:txStyles>
    <p:titleStyle>
      <a:lvl1pPr algn="l" rtl="0" fontAlgn="base">
        <a:lnSpc>
          <a:spcPct val="120000"/>
        </a:lnSpc>
        <a:spcBef>
          <a:spcPts val="200"/>
        </a:spcBef>
        <a:spcAft>
          <a:spcPts val="200"/>
        </a:spcAft>
        <a:defRPr sz="2000" kern="1200">
          <a:solidFill>
            <a:schemeClr val="bg1"/>
          </a:solidFill>
          <a:latin typeface="+mj-lt"/>
          <a:ea typeface="ＭＳ Ｐゴシック" pitchFamily="34" charset="-128"/>
          <a:cs typeface="+mj-cs"/>
        </a:defRPr>
      </a:lvl1pPr>
      <a:lvl2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2pPr>
      <a:lvl3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3pPr>
      <a:lvl4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4pPr>
      <a:lvl5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5pPr>
      <a:lvl6pPr marL="4572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6pPr>
      <a:lvl7pPr marL="9144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7pPr>
      <a:lvl8pPr marL="13716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8pPr>
      <a:lvl9pPr marL="18288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9pPr>
    </p:titleStyle>
    <p:bodyStyle>
      <a:lvl1pPr algn="l" rtl="0" fontAlgn="base">
        <a:lnSpc>
          <a:spcPct val="114000"/>
        </a:lnSpc>
        <a:spcBef>
          <a:spcPts val="600"/>
        </a:spcBef>
        <a:spcAft>
          <a:spcPts val="100"/>
        </a:spcAft>
        <a:buFont typeface="Arial" pitchFamily="34" charset="0"/>
        <a:defRPr sz="1600" kern="1200">
          <a:solidFill>
            <a:schemeClr val="tx1"/>
          </a:solidFill>
          <a:latin typeface="+mn-lt"/>
          <a:ea typeface="ＭＳ Ｐゴシック" pitchFamily="34" charset="-128"/>
          <a:cs typeface="+mn-cs"/>
        </a:defRPr>
      </a:lvl1pPr>
      <a:lvl2pPr marL="268288" indent="-177800" algn="l" rtl="0" fontAlgn="base">
        <a:lnSpc>
          <a:spcPct val="114000"/>
        </a:lnSpc>
        <a:spcBef>
          <a:spcPts val="200"/>
        </a:spcBef>
        <a:spcAft>
          <a:spcPts val="400"/>
        </a:spcAft>
        <a:buFont typeface="Arial" pitchFamily="34" charset="0"/>
        <a:buChar char="•"/>
        <a:defRPr sz="1600" kern="1200">
          <a:solidFill>
            <a:schemeClr val="tx1"/>
          </a:solidFill>
          <a:latin typeface="+mn-lt"/>
          <a:ea typeface="ＭＳ Ｐゴシック" pitchFamily="34" charset="-128"/>
          <a:cs typeface="+mn-cs"/>
        </a:defRPr>
      </a:lvl2pPr>
      <a:lvl3pPr marL="534988" indent="-188913" algn="l" rtl="0" fontAlgn="base">
        <a:lnSpc>
          <a:spcPct val="114000"/>
        </a:lnSpc>
        <a:spcBef>
          <a:spcPts val="100"/>
        </a:spcBef>
        <a:spcAft>
          <a:spcPts val="200"/>
        </a:spcAft>
        <a:buFont typeface="Arial" pitchFamily="34" charset="0"/>
        <a:buChar char="›"/>
        <a:defRPr sz="1600" kern="1200">
          <a:solidFill>
            <a:schemeClr val="tx1"/>
          </a:solidFill>
          <a:latin typeface="+mn-lt"/>
          <a:ea typeface="ＭＳ Ｐゴシック" pitchFamily="34" charset="-128"/>
          <a:cs typeface="+mn-cs"/>
        </a:defRPr>
      </a:lvl3pPr>
      <a:lvl4pPr marL="1085850" indent="-228600" algn="l" rtl="0" fontAlgn="base">
        <a:lnSpc>
          <a:spcPct val="114000"/>
        </a:lnSpc>
        <a:spcBef>
          <a:spcPts val="100"/>
        </a:spcBef>
        <a:spcAft>
          <a:spcPts val="400"/>
        </a:spcAft>
        <a:buFont typeface="Arial" pitchFamily="34" charset="0"/>
        <a:buChar char="»"/>
        <a:defRPr sz="1600" kern="1200">
          <a:solidFill>
            <a:schemeClr val="tx1"/>
          </a:solidFill>
          <a:latin typeface="+mn-lt"/>
          <a:ea typeface="ＭＳ Ｐゴシック" pitchFamily="34" charset="-128"/>
          <a:cs typeface="+mn-cs"/>
        </a:defRPr>
      </a:lvl4pPr>
      <a:lvl5pPr marL="1443038" indent="-173038" algn="l" rtl="0" fontAlgn="base">
        <a:lnSpc>
          <a:spcPct val="114000"/>
        </a:lnSpc>
        <a:spcBef>
          <a:spcPts val="100"/>
        </a:spcBef>
        <a:spcAft>
          <a:spcPts val="600"/>
        </a:spcAft>
        <a:buFont typeface="Arial" pitchFamily="34" charset="0"/>
        <a:buChar char="-"/>
        <a:defRPr sz="16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2013.ccbmsurvey.com/?t=CC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cbenchmarking.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2"/>
          <p:cNvSpPr>
            <a:spLocks noGrp="1"/>
          </p:cNvSpPr>
          <p:nvPr>
            <p:ph type="ctrTitle"/>
          </p:nvPr>
        </p:nvSpPr>
        <p:spPr/>
        <p:txBody>
          <a:bodyPr/>
          <a:lstStyle/>
          <a:p>
            <a:r>
              <a:rPr lang="en-ZA" dirty="0" smtClean="0"/>
              <a:t>Mobility and Agility</a:t>
            </a:r>
            <a:endParaRPr lang="en-ZA" dirty="0"/>
          </a:p>
        </p:txBody>
      </p:sp>
      <p:sp>
        <p:nvSpPr>
          <p:cNvPr id="11266" name="Text Placeholder 27"/>
          <p:cNvSpPr>
            <a:spLocks noGrp="1"/>
          </p:cNvSpPr>
          <p:nvPr>
            <p:ph type="body" sz="quarter" idx="13"/>
          </p:nvPr>
        </p:nvSpPr>
        <p:spPr>
          <a:xfrm>
            <a:off x="450440" y="1749008"/>
            <a:ext cx="6640450" cy="611372"/>
          </a:xfrm>
        </p:spPr>
        <p:txBody>
          <a:bodyPr/>
          <a:lstStyle/>
          <a:p>
            <a:r>
              <a:rPr lang="en-US" dirty="0" smtClean="0"/>
              <a:t>Dimension Data’s Global Contact Centre Benchmarking Report 2012 – </a:t>
            </a:r>
            <a:r>
              <a:rPr lang="en-US" sz="1800" b="1" dirty="0" smtClean="0"/>
              <a:t>Briefing for the CCMA</a:t>
            </a:r>
            <a:endParaRPr lang="en-ZA" b="1" dirty="0"/>
          </a:p>
        </p:txBody>
      </p:sp>
      <p:pic>
        <p:nvPicPr>
          <p:cNvPr id="3" name="Picture Placeholder 2"/>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5523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13233" y="1548046"/>
            <a:ext cx="6830767" cy="5006689"/>
          </a:xfrm>
          <a:prstGeom prst="rect">
            <a:avLst/>
          </a:prstGeom>
        </p:spPr>
      </p:pic>
      <p:sp>
        <p:nvSpPr>
          <p:cNvPr id="2" name="Title 1"/>
          <p:cNvSpPr>
            <a:spLocks noGrp="1"/>
          </p:cNvSpPr>
          <p:nvPr>
            <p:ph type="title"/>
          </p:nvPr>
        </p:nvSpPr>
        <p:spPr/>
        <p:txBody>
          <a:bodyPr/>
          <a:lstStyle/>
          <a:p>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2012 Report theme and emerging trends</a:t>
            </a:r>
            <a:endParaRPr lang="en-US" sz="2000" dirty="0"/>
          </a:p>
        </p:txBody>
      </p:sp>
      <p:sp>
        <p:nvSpPr>
          <p:cNvPr id="4" name="TextBox 3"/>
          <p:cNvSpPr txBox="1"/>
          <p:nvPr/>
        </p:nvSpPr>
        <p:spPr>
          <a:xfrm>
            <a:off x="1175315" y="1218416"/>
            <a:ext cx="6793370" cy="369332"/>
          </a:xfrm>
          <a:prstGeom prst="rect">
            <a:avLst/>
          </a:prstGeom>
          <a:noFill/>
        </p:spPr>
        <p:txBody>
          <a:bodyPr wrap="square" rtlCol="0" anchor="ctr">
            <a:spAutoFit/>
          </a:bodyPr>
          <a:lstStyle/>
          <a:p>
            <a:pPr algn="ctr">
              <a:spcBef>
                <a:spcPts val="200"/>
              </a:spcBef>
              <a:spcAft>
                <a:spcPts val="200"/>
              </a:spcAft>
            </a:pPr>
            <a:r>
              <a:rPr lang="en-US" b="1" dirty="0" smtClean="0">
                <a:solidFill>
                  <a:schemeClr val="accent1"/>
                </a:solidFill>
              </a:rPr>
              <a:t>Mobility and Agility </a:t>
            </a:r>
            <a:r>
              <a:rPr lang="en-US" b="1" dirty="0" smtClean="0"/>
              <a:t>- transforming customer management</a:t>
            </a:r>
            <a:endParaRPr lang="en-US" b="1" dirty="0"/>
          </a:p>
        </p:txBody>
      </p:sp>
      <p:sp>
        <p:nvSpPr>
          <p:cNvPr id="18" name="Rounded Rectangle 17"/>
          <p:cNvSpPr/>
          <p:nvPr/>
        </p:nvSpPr>
        <p:spPr>
          <a:xfrm>
            <a:off x="-160460" y="5857587"/>
            <a:ext cx="2689769" cy="686970"/>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lnSpc>
                <a:spcPct val="110000"/>
              </a:lnSpc>
              <a:spcBef>
                <a:spcPts val="200"/>
              </a:spcBef>
              <a:spcAft>
                <a:spcPts val="200"/>
              </a:spcAft>
            </a:pPr>
            <a:r>
              <a:rPr lang="en-US" sz="1600" dirty="0">
                <a:solidFill>
                  <a:schemeClr val="tx1"/>
                </a:solidFill>
              </a:rPr>
              <a:t>Technology </a:t>
            </a:r>
            <a:r>
              <a:rPr lang="en-US" sz="1600" dirty="0" smtClean="0">
                <a:solidFill>
                  <a:schemeClr val="tx1"/>
                </a:solidFill>
              </a:rPr>
              <a:t>developments</a:t>
            </a:r>
            <a:endParaRPr lang="en-US" sz="1600" dirty="0">
              <a:solidFill>
                <a:schemeClr val="tx1"/>
              </a:solidFill>
            </a:endParaRPr>
          </a:p>
        </p:txBody>
      </p:sp>
      <p:sp>
        <p:nvSpPr>
          <p:cNvPr id="26" name="Rounded Rectangle 25"/>
          <p:cNvSpPr/>
          <p:nvPr/>
        </p:nvSpPr>
        <p:spPr>
          <a:xfrm>
            <a:off x="-1076420" y="3104708"/>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r>
              <a:rPr lang="en-US" sz="1600" dirty="0">
                <a:solidFill>
                  <a:schemeClr val="tx1"/>
                </a:solidFill>
              </a:rPr>
              <a:t>Increase </a:t>
            </a:r>
            <a:r>
              <a:rPr lang="en-US" sz="1600" dirty="0" smtClean="0">
                <a:solidFill>
                  <a:schemeClr val="tx1"/>
                </a:solidFill>
              </a:rPr>
              <a:t>sales &amp; CLTV</a:t>
            </a:r>
            <a:endParaRPr lang="en-US" sz="1600" dirty="0">
              <a:solidFill>
                <a:schemeClr val="tx1"/>
              </a:solidFill>
            </a:endParaRPr>
          </a:p>
        </p:txBody>
      </p:sp>
      <p:sp>
        <p:nvSpPr>
          <p:cNvPr id="27" name="Rounded Rectangle 26"/>
          <p:cNvSpPr/>
          <p:nvPr/>
        </p:nvSpPr>
        <p:spPr>
          <a:xfrm>
            <a:off x="-1413519" y="3563521"/>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r>
              <a:rPr lang="en-US" sz="1600" b="1" dirty="0" smtClean="0">
                <a:solidFill>
                  <a:schemeClr val="accent1"/>
                </a:solidFill>
              </a:rPr>
              <a:t>Mobility</a:t>
            </a:r>
            <a:endParaRPr lang="en-US" sz="1600" b="1" dirty="0">
              <a:solidFill>
                <a:schemeClr val="accent1"/>
              </a:solidFill>
            </a:endParaRPr>
          </a:p>
        </p:txBody>
      </p:sp>
      <p:sp>
        <p:nvSpPr>
          <p:cNvPr id="28" name="Rounded Rectangle 27"/>
          <p:cNvSpPr/>
          <p:nvPr/>
        </p:nvSpPr>
        <p:spPr>
          <a:xfrm>
            <a:off x="-1610730" y="4022334"/>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r>
              <a:rPr lang="en-US" sz="1600" dirty="0">
                <a:solidFill>
                  <a:schemeClr val="tx1"/>
                </a:solidFill>
              </a:rPr>
              <a:t>Missed </a:t>
            </a:r>
            <a:r>
              <a:rPr lang="en-US" sz="1600" dirty="0" smtClean="0">
                <a:solidFill>
                  <a:schemeClr val="tx1"/>
                </a:solidFill>
              </a:rPr>
              <a:t>opportunity</a:t>
            </a:r>
            <a:endParaRPr lang="en-US" sz="1600" dirty="0">
              <a:solidFill>
                <a:schemeClr val="tx1"/>
              </a:solidFill>
            </a:endParaRPr>
          </a:p>
        </p:txBody>
      </p:sp>
      <p:sp>
        <p:nvSpPr>
          <p:cNvPr id="29" name="Rounded Rectangle 28"/>
          <p:cNvSpPr/>
          <p:nvPr/>
        </p:nvSpPr>
        <p:spPr>
          <a:xfrm>
            <a:off x="-1763390" y="4481147"/>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r>
              <a:rPr lang="en-US" sz="1600" dirty="0">
                <a:solidFill>
                  <a:schemeClr val="tx1"/>
                </a:solidFill>
              </a:rPr>
              <a:t>Customer </a:t>
            </a:r>
            <a:r>
              <a:rPr lang="en-US" sz="1600" dirty="0" smtClean="0">
                <a:solidFill>
                  <a:schemeClr val="tx1"/>
                </a:solidFill>
              </a:rPr>
              <a:t>needs</a:t>
            </a:r>
            <a:endParaRPr lang="en-US" sz="1600" dirty="0">
              <a:solidFill>
                <a:schemeClr val="tx1"/>
              </a:solidFill>
            </a:endParaRPr>
          </a:p>
        </p:txBody>
      </p:sp>
      <p:sp>
        <p:nvSpPr>
          <p:cNvPr id="37" name="Rounded Rectangle 36"/>
          <p:cNvSpPr/>
          <p:nvPr/>
        </p:nvSpPr>
        <p:spPr>
          <a:xfrm>
            <a:off x="-1763390" y="4939960"/>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r>
              <a:rPr lang="en-US" sz="1600" dirty="0">
                <a:solidFill>
                  <a:schemeClr val="tx1"/>
                </a:solidFill>
              </a:rPr>
              <a:t>Social </a:t>
            </a:r>
            <a:r>
              <a:rPr lang="en-US" sz="1600" dirty="0" smtClean="0">
                <a:solidFill>
                  <a:schemeClr val="tx1"/>
                </a:solidFill>
              </a:rPr>
              <a:t>media</a:t>
            </a:r>
            <a:endParaRPr lang="en-US" sz="1600" dirty="0">
              <a:solidFill>
                <a:schemeClr val="tx1"/>
              </a:solidFill>
            </a:endParaRPr>
          </a:p>
        </p:txBody>
      </p:sp>
      <p:sp>
        <p:nvSpPr>
          <p:cNvPr id="38" name="Rounded Rectangle 37"/>
          <p:cNvSpPr/>
          <p:nvPr/>
        </p:nvSpPr>
        <p:spPr>
          <a:xfrm>
            <a:off x="-1763390" y="5398773"/>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r>
              <a:rPr lang="en-US" sz="1600" dirty="0">
                <a:solidFill>
                  <a:schemeClr val="tx1"/>
                </a:solidFill>
              </a:rPr>
              <a:t>Process gaps</a:t>
            </a:r>
          </a:p>
        </p:txBody>
      </p:sp>
      <p:sp>
        <p:nvSpPr>
          <p:cNvPr id="31" name="Rounded Rectangle 30"/>
          <p:cNvSpPr/>
          <p:nvPr/>
        </p:nvSpPr>
        <p:spPr>
          <a:xfrm>
            <a:off x="-655251" y="2645895"/>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r"/>
            <a:r>
              <a:rPr lang="en-US" sz="1600" dirty="0">
                <a:solidFill>
                  <a:schemeClr val="tx1"/>
                </a:solidFill>
              </a:rPr>
              <a:t>Improve </a:t>
            </a:r>
            <a:r>
              <a:rPr lang="en-US" sz="1600" dirty="0" smtClean="0">
                <a:solidFill>
                  <a:schemeClr val="tx1"/>
                </a:solidFill>
              </a:rPr>
              <a:t>service</a:t>
            </a:r>
            <a:endParaRPr lang="en-US" sz="1600" dirty="0">
              <a:solidFill>
                <a:schemeClr val="tx1"/>
              </a:solidFill>
            </a:endParaRPr>
          </a:p>
        </p:txBody>
      </p:sp>
      <p:sp>
        <p:nvSpPr>
          <p:cNvPr id="32" name="Rounded Rectangle 31"/>
          <p:cNvSpPr/>
          <p:nvPr/>
        </p:nvSpPr>
        <p:spPr>
          <a:xfrm>
            <a:off x="3203618" y="2187082"/>
            <a:ext cx="1144950"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ct val="110000"/>
              </a:lnSpc>
              <a:spcBef>
                <a:spcPts val="200"/>
              </a:spcBef>
              <a:spcAft>
                <a:spcPts val="200"/>
              </a:spcAft>
            </a:pPr>
            <a:r>
              <a:rPr lang="en-US" sz="1600" dirty="0" smtClean="0">
                <a:solidFill>
                  <a:schemeClr val="tx1"/>
                </a:solidFill>
              </a:rPr>
              <a:t>Cloud</a:t>
            </a:r>
            <a:endParaRPr lang="en-US" sz="1600" dirty="0">
              <a:solidFill>
                <a:schemeClr val="tx1"/>
              </a:solidFill>
            </a:endParaRPr>
          </a:p>
        </p:txBody>
      </p:sp>
      <p:sp>
        <p:nvSpPr>
          <p:cNvPr id="33" name="Rounded Rectangle 32"/>
          <p:cNvSpPr/>
          <p:nvPr/>
        </p:nvSpPr>
        <p:spPr>
          <a:xfrm>
            <a:off x="6522301" y="2075366"/>
            <a:ext cx="416672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US" sz="1600" dirty="0" smtClean="0">
                <a:solidFill>
                  <a:schemeClr val="tx1"/>
                </a:solidFill>
              </a:rPr>
              <a:t>Self-service</a:t>
            </a:r>
            <a:endParaRPr lang="en-US" sz="1600" dirty="0">
              <a:solidFill>
                <a:schemeClr val="tx1"/>
              </a:solidFill>
            </a:endParaRPr>
          </a:p>
        </p:txBody>
      </p:sp>
      <p:sp>
        <p:nvSpPr>
          <p:cNvPr id="34" name="Rounded Rectangle 33"/>
          <p:cNvSpPr/>
          <p:nvPr/>
        </p:nvSpPr>
        <p:spPr>
          <a:xfrm>
            <a:off x="7758654" y="2848188"/>
            <a:ext cx="224181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US" sz="1600" dirty="0" smtClean="0">
                <a:solidFill>
                  <a:schemeClr val="tx1"/>
                </a:solidFill>
              </a:rPr>
              <a:t>Complexity</a:t>
            </a:r>
            <a:endParaRPr lang="en-US" sz="1600" dirty="0">
              <a:solidFill>
                <a:schemeClr val="tx1"/>
              </a:solidFill>
            </a:endParaRPr>
          </a:p>
        </p:txBody>
      </p:sp>
      <p:sp>
        <p:nvSpPr>
          <p:cNvPr id="35" name="Rounded Rectangle 34"/>
          <p:cNvSpPr/>
          <p:nvPr/>
        </p:nvSpPr>
        <p:spPr>
          <a:xfrm>
            <a:off x="7293225" y="2461777"/>
            <a:ext cx="1888403"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US" sz="1600" dirty="0" smtClean="0">
                <a:solidFill>
                  <a:schemeClr val="tx1"/>
                </a:solidFill>
              </a:rPr>
              <a:t>Multi-channels</a:t>
            </a:r>
            <a:endParaRPr lang="en-US" sz="1600" dirty="0">
              <a:solidFill>
                <a:schemeClr val="tx1"/>
              </a:solidFill>
            </a:endParaRPr>
          </a:p>
        </p:txBody>
      </p:sp>
      <p:sp>
        <p:nvSpPr>
          <p:cNvPr id="39" name="Rounded Rectangle 38"/>
          <p:cNvSpPr/>
          <p:nvPr/>
        </p:nvSpPr>
        <p:spPr>
          <a:xfrm>
            <a:off x="4073076" y="1806117"/>
            <a:ext cx="1354093" cy="521409"/>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dirty="0">
                <a:solidFill>
                  <a:schemeClr val="tx1"/>
                </a:solidFill>
              </a:rPr>
              <a:t>Increase </a:t>
            </a:r>
            <a:endParaRPr lang="en-US" sz="1600" dirty="0" smtClean="0">
              <a:solidFill>
                <a:schemeClr val="tx1"/>
              </a:solidFill>
            </a:endParaRPr>
          </a:p>
          <a:p>
            <a:pPr algn="ctr"/>
            <a:r>
              <a:rPr lang="en-US" sz="1600" dirty="0" smtClean="0">
                <a:solidFill>
                  <a:schemeClr val="tx1"/>
                </a:solidFill>
              </a:rPr>
              <a:t>efficiency</a:t>
            </a:r>
            <a:endParaRPr lang="en-US" sz="1600" dirty="0">
              <a:solidFill>
                <a:schemeClr val="tx1"/>
              </a:solidFill>
            </a:endParaRPr>
          </a:p>
        </p:txBody>
      </p:sp>
      <p:sp>
        <p:nvSpPr>
          <p:cNvPr id="40" name="Rounded Rectangle 39"/>
          <p:cNvSpPr/>
          <p:nvPr/>
        </p:nvSpPr>
        <p:spPr>
          <a:xfrm>
            <a:off x="5512664" y="1902400"/>
            <a:ext cx="1342511" cy="355786"/>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US" sz="1600" b="1" dirty="0" smtClean="0">
                <a:solidFill>
                  <a:schemeClr val="accent1"/>
                </a:solidFill>
              </a:rPr>
              <a:t>Agility</a:t>
            </a:r>
            <a:endParaRPr lang="en-US" sz="1600" b="1" dirty="0">
              <a:solidFill>
                <a:schemeClr val="accent1"/>
              </a:solidFill>
            </a:endParaRPr>
          </a:p>
        </p:txBody>
      </p:sp>
    </p:spTree>
    <p:extLst>
      <p:ext uri="{BB962C8B-B14F-4D97-AF65-F5344CB8AC3E}">
        <p14:creationId xmlns:p14="http://schemas.microsoft.com/office/powerpoint/2010/main" val="2773956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461" y="1368090"/>
            <a:ext cx="9241783" cy="4796092"/>
            <a:chOff x="141864" y="1319872"/>
            <a:chExt cx="8799835" cy="4566740"/>
          </a:xfrm>
        </p:grpSpPr>
        <p:grpSp>
          <p:nvGrpSpPr>
            <p:cNvPr id="7" name="Group 6"/>
            <p:cNvGrpSpPr/>
            <p:nvPr/>
          </p:nvGrpSpPr>
          <p:grpSpPr>
            <a:xfrm>
              <a:off x="141864" y="1319872"/>
              <a:ext cx="8799835" cy="4566740"/>
              <a:chOff x="141864" y="1319872"/>
              <a:chExt cx="8799835" cy="4566740"/>
            </a:xfrm>
          </p:grpSpPr>
          <p:grpSp>
            <p:nvGrpSpPr>
              <p:cNvPr id="9" name="Group 8"/>
              <p:cNvGrpSpPr/>
              <p:nvPr/>
            </p:nvGrpSpPr>
            <p:grpSpPr>
              <a:xfrm>
                <a:off x="141864" y="1319872"/>
                <a:ext cx="8799835" cy="4566740"/>
                <a:chOff x="141864" y="1319872"/>
                <a:chExt cx="8799835" cy="4566740"/>
              </a:xfrm>
            </p:grpSpPr>
            <p:pic>
              <p:nvPicPr>
                <p:cNvPr id="11" name="Picture 10" descr="countries.gif"/>
                <p:cNvPicPr>
                  <a:picLocks noChangeAspect="1"/>
                </p:cNvPicPr>
                <p:nvPr/>
              </p:nvPicPr>
              <p:blipFill>
                <a:blip r:embed="rId3" cstate="email">
                  <a:duotone>
                    <a:prstClr val="black"/>
                    <a:srgbClr val="FCFCFC">
                      <a:alpha val="23922"/>
                      <a:tint val="45000"/>
                      <a:satMod val="400000"/>
                    </a:srgbClr>
                  </a:duotone>
                  <a:extLst>
                    <a:ext uri="{28A0092B-C50C-407E-A947-70E740481C1C}">
                      <a14:useLocalDpi xmlns:a14="http://schemas.microsoft.com/office/drawing/2010/main"/>
                    </a:ext>
                  </a:extLst>
                </a:blip>
                <a:stretch>
                  <a:fillRect/>
                </a:stretch>
              </p:blipFill>
              <p:spPr>
                <a:xfrm>
                  <a:off x="141864" y="1319872"/>
                  <a:ext cx="8799835" cy="4566740"/>
                </a:xfrm>
                <a:prstGeom prst="rect">
                  <a:avLst/>
                </a:prstGeom>
              </p:spPr>
            </p:pic>
            <p:pic>
              <p:nvPicPr>
                <p:cNvPr id="12" name="Picture 11"/>
                <p:cNvPicPr>
                  <a:picLocks noChangeAspect="1"/>
                </p:cNvPicPr>
                <p:nvPr/>
              </p:nvPicPr>
              <p:blipFill>
                <a:blip r:embed="rId4" cstate="email">
                  <a:duotone>
                    <a:prstClr val="black"/>
                    <a:srgbClr val="FCFCFC">
                      <a:alpha val="23922"/>
                      <a:tint val="45000"/>
                      <a:satMod val="400000"/>
                    </a:srgbClr>
                  </a:duotone>
                  <a:extLst>
                    <a:ext uri="{28A0092B-C50C-407E-A947-70E740481C1C}">
                      <a14:useLocalDpi xmlns:a14="http://schemas.microsoft.com/office/drawing/2010/main"/>
                    </a:ext>
                  </a:extLst>
                </a:blip>
                <a:stretch>
                  <a:fillRect/>
                </a:stretch>
              </p:blipFill>
              <p:spPr>
                <a:xfrm>
                  <a:off x="7462838" y="2721347"/>
                  <a:ext cx="145254" cy="187217"/>
                </a:xfrm>
                <a:prstGeom prst="rect">
                  <a:avLst/>
                </a:prstGeom>
              </p:spPr>
            </p:pic>
          </p:grpSp>
          <p:pic>
            <p:nvPicPr>
              <p:cNvPr id="10" name="Picture 9"/>
              <p:cNvPicPr>
                <a:picLocks noChangeAspect="1"/>
              </p:cNvPicPr>
              <p:nvPr/>
            </p:nvPicPr>
            <p:blipFill>
              <a:blip r:embed="rId5" cstate="email">
                <a:duotone>
                  <a:prstClr val="black"/>
                  <a:srgbClr val="FCFCFC">
                    <a:alpha val="23922"/>
                    <a:tint val="45000"/>
                    <a:satMod val="400000"/>
                  </a:srgbClr>
                </a:duotone>
                <a:extLst>
                  <a:ext uri="{28A0092B-C50C-407E-A947-70E740481C1C}">
                    <a14:useLocalDpi xmlns:a14="http://schemas.microsoft.com/office/drawing/2010/main"/>
                  </a:ext>
                </a:extLst>
              </a:blip>
              <a:stretch>
                <a:fillRect/>
              </a:stretch>
            </p:blipFill>
            <p:spPr>
              <a:xfrm>
                <a:off x="4897494" y="2755237"/>
                <a:ext cx="493783" cy="197513"/>
              </a:xfrm>
              <a:prstGeom prst="rect">
                <a:avLst/>
              </a:prstGeom>
            </p:spPr>
          </p:pic>
        </p:grpSp>
        <p:pic>
          <p:nvPicPr>
            <p:cNvPr id="8" name="Picture 7"/>
            <p:cNvPicPr>
              <a:picLocks noChangeAspect="1"/>
            </p:cNvPicPr>
            <p:nvPr/>
          </p:nvPicPr>
          <p:blipFill>
            <a:blip r:embed="rId6" cstate="email">
              <a:duotone>
                <a:prstClr val="black"/>
                <a:srgbClr val="FCFCFC">
                  <a:alpha val="23922"/>
                  <a:tint val="45000"/>
                  <a:satMod val="400000"/>
                </a:srgbClr>
              </a:duotone>
              <a:extLst>
                <a:ext uri="{28A0092B-C50C-407E-A947-70E740481C1C}">
                  <a14:useLocalDpi xmlns:a14="http://schemas.microsoft.com/office/drawing/2010/main"/>
                </a:ext>
              </a:extLst>
            </a:blip>
            <a:stretch>
              <a:fillRect/>
            </a:stretch>
          </p:blipFill>
          <p:spPr>
            <a:xfrm>
              <a:off x="5358752" y="2826492"/>
              <a:ext cx="588265" cy="484633"/>
            </a:xfrm>
            <a:prstGeom prst="rect">
              <a:avLst/>
            </a:prstGeom>
          </p:spPr>
        </p:pic>
      </p:grpSp>
      <p:sp>
        <p:nvSpPr>
          <p:cNvPr id="2" name="Title 1"/>
          <p:cNvSpPr>
            <a:spLocks noGrp="1"/>
          </p:cNvSpPr>
          <p:nvPr>
            <p:ph type="title"/>
          </p:nvPr>
        </p:nvSpPr>
        <p:spPr/>
        <p:txBody>
          <a:bodyPr/>
          <a:lstStyle/>
          <a:p>
            <a:r>
              <a:rPr lang="en-US" sz="2000" dirty="0" smtClean="0"/>
              <a:t>About the 2012 Report</a:t>
            </a:r>
            <a:endParaRPr lang="en-US" sz="2000" dirty="0"/>
          </a:p>
        </p:txBody>
      </p:sp>
      <p:pic>
        <p:nvPicPr>
          <p:cNvPr id="14" name="Picture 13"/>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l="-8284"/>
          <a:stretch/>
        </p:blipFill>
        <p:spPr>
          <a:xfrm flipH="1">
            <a:off x="-1" y="2821137"/>
            <a:ext cx="4985284" cy="3744578"/>
          </a:xfrm>
          <a:prstGeom prst="rect">
            <a:avLst/>
          </a:prstGeom>
        </p:spPr>
      </p:pic>
      <p:sp>
        <p:nvSpPr>
          <p:cNvPr id="3" name="Content Placeholder 2"/>
          <p:cNvSpPr>
            <a:spLocks noGrp="1"/>
          </p:cNvSpPr>
          <p:nvPr>
            <p:ph sz="quarter" idx="4294967295"/>
          </p:nvPr>
        </p:nvSpPr>
        <p:spPr>
          <a:xfrm>
            <a:off x="3503380" y="1215430"/>
            <a:ext cx="5495760" cy="4294675"/>
          </a:xfrm>
          <a:prstGeom prst="roundRect">
            <a:avLst>
              <a:gd name="adj" fmla="val 2967"/>
            </a:avLst>
          </a:prstGeom>
          <a:solidFill>
            <a:srgbClr val="FFFFFF">
              <a:alpha val="52157"/>
            </a:srgbClr>
          </a:solidFill>
        </p:spPr>
        <p:txBody>
          <a:bodyPr/>
          <a:lstStyle/>
          <a:p>
            <a:pPr marL="88900" indent="0" algn="ctr">
              <a:lnSpc>
                <a:spcPct val="100000"/>
              </a:lnSpc>
              <a:spcAft>
                <a:spcPts val="600"/>
              </a:spcAft>
              <a:buNone/>
            </a:pPr>
            <a:r>
              <a:rPr lang="en-US" sz="3600" b="1" dirty="0" smtClean="0">
                <a:solidFill>
                  <a:schemeClr val="accent1"/>
                </a:solidFill>
              </a:rPr>
              <a:t>637</a:t>
            </a:r>
            <a:r>
              <a:rPr lang="en-US" sz="2400" b="1" dirty="0" smtClean="0"/>
              <a:t> </a:t>
            </a:r>
            <a:r>
              <a:rPr lang="en-US" sz="2400" dirty="0" smtClean="0"/>
              <a:t>companies globally took part in this years survey</a:t>
            </a:r>
          </a:p>
          <a:p>
            <a:pPr marL="88900" algn="ctr">
              <a:lnSpc>
                <a:spcPct val="100000"/>
              </a:lnSpc>
              <a:spcAft>
                <a:spcPts val="600"/>
              </a:spcAft>
            </a:pPr>
            <a:r>
              <a:rPr lang="en-US" sz="2400" dirty="0"/>
              <a:t>Representation from </a:t>
            </a:r>
            <a:r>
              <a:rPr lang="en-US" sz="4000" b="1" dirty="0">
                <a:solidFill>
                  <a:schemeClr val="accent1"/>
                </a:solidFill>
              </a:rPr>
              <a:t>11</a:t>
            </a:r>
            <a:r>
              <a:rPr lang="en-US" sz="2400" dirty="0"/>
              <a:t> </a:t>
            </a:r>
            <a:r>
              <a:rPr lang="en-US" sz="2400" dirty="0" smtClean="0"/>
              <a:t>sectors</a:t>
            </a:r>
          </a:p>
          <a:p>
            <a:pPr marL="88900" indent="0" algn="ctr">
              <a:lnSpc>
                <a:spcPct val="100000"/>
              </a:lnSpc>
              <a:spcAft>
                <a:spcPts val="600"/>
              </a:spcAft>
              <a:buNone/>
            </a:pPr>
            <a:r>
              <a:rPr lang="en-US" sz="2400" dirty="0" smtClean="0"/>
              <a:t>Participation from </a:t>
            </a:r>
            <a:r>
              <a:rPr lang="en-US" sz="4000" b="1" dirty="0" smtClean="0">
                <a:solidFill>
                  <a:schemeClr val="accent1"/>
                </a:solidFill>
              </a:rPr>
              <a:t>72</a:t>
            </a:r>
            <a:r>
              <a:rPr lang="en-US" sz="2400" b="1" dirty="0" smtClean="0"/>
              <a:t> </a:t>
            </a:r>
            <a:r>
              <a:rPr lang="en-US" sz="2400" dirty="0" smtClean="0"/>
              <a:t>countries</a:t>
            </a:r>
          </a:p>
          <a:p>
            <a:pPr marL="88900" indent="0" algn="ctr">
              <a:lnSpc>
                <a:spcPct val="100000"/>
              </a:lnSpc>
              <a:spcAft>
                <a:spcPts val="600"/>
              </a:spcAft>
              <a:buNone/>
            </a:pPr>
            <a:r>
              <a:rPr lang="en-US" sz="4000" b="1" dirty="0" smtClean="0">
                <a:solidFill>
                  <a:schemeClr val="accent1"/>
                </a:solidFill>
              </a:rPr>
              <a:t>80% </a:t>
            </a:r>
            <a:r>
              <a:rPr lang="en-US" sz="2400" dirty="0" smtClean="0"/>
              <a:t>captive </a:t>
            </a:r>
            <a:r>
              <a:rPr lang="en-US" sz="4000" b="1" dirty="0" smtClean="0">
                <a:solidFill>
                  <a:schemeClr val="accent1"/>
                </a:solidFill>
              </a:rPr>
              <a:t>20% </a:t>
            </a:r>
            <a:r>
              <a:rPr lang="en-US" sz="2400" dirty="0" smtClean="0"/>
              <a:t>Outsourced</a:t>
            </a:r>
          </a:p>
          <a:p>
            <a:pPr marL="88900" indent="0" algn="ctr">
              <a:lnSpc>
                <a:spcPct val="100000"/>
              </a:lnSpc>
              <a:spcAft>
                <a:spcPts val="600"/>
              </a:spcAft>
              <a:buNone/>
            </a:pPr>
            <a:r>
              <a:rPr lang="en-US" sz="2400" dirty="0" smtClean="0"/>
              <a:t>Supported by </a:t>
            </a:r>
            <a:r>
              <a:rPr lang="en-US" sz="4000" b="1" dirty="0" smtClean="0">
                <a:solidFill>
                  <a:schemeClr val="accent1"/>
                </a:solidFill>
              </a:rPr>
              <a:t>29</a:t>
            </a:r>
            <a:r>
              <a:rPr lang="en-US" sz="2400" b="1" dirty="0" smtClean="0"/>
              <a:t> </a:t>
            </a:r>
            <a:r>
              <a:rPr lang="en-US" sz="2400" dirty="0" smtClean="0"/>
              <a:t>of the worlds most important industry associations</a:t>
            </a:r>
          </a:p>
        </p:txBody>
      </p:sp>
    </p:spTree>
    <p:extLst>
      <p:ext uri="{BB962C8B-B14F-4D97-AF65-F5344CB8AC3E}">
        <p14:creationId xmlns:p14="http://schemas.microsoft.com/office/powerpoint/2010/main" val="40223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dirty="0" smtClean="0">
                <a:latin typeface="Arial" pitchFamily="34" charset="0"/>
                <a:cs typeface="Arial" pitchFamily="34" charset="0"/>
              </a:rPr>
              <a:t>Regional representation</a:t>
            </a:r>
            <a:endParaRPr lang="en-ZA" dirty="0" smtClean="0"/>
          </a:p>
        </p:txBody>
      </p:sp>
      <p:graphicFrame>
        <p:nvGraphicFramePr>
          <p:cNvPr id="4" name="Content Placeholder 6"/>
          <p:cNvGraphicFramePr>
            <a:graphicFrameLocks/>
          </p:cNvGraphicFramePr>
          <p:nvPr>
            <p:extLst>
              <p:ext uri="{D42A27DB-BD31-4B8C-83A1-F6EECF244321}">
                <p14:modId xmlns:p14="http://schemas.microsoft.com/office/powerpoint/2010/main" val="217295461"/>
              </p:ext>
            </p:extLst>
          </p:nvPr>
        </p:nvGraphicFramePr>
        <p:xfrm>
          <a:off x="359532" y="1292225"/>
          <a:ext cx="8424937" cy="2595880"/>
        </p:xfrm>
        <a:graphic>
          <a:graphicData uri="http://schemas.openxmlformats.org/drawingml/2006/table">
            <a:tbl>
              <a:tblPr firstRow="1" bandRow="1">
                <a:tableStyleId>{5C22544A-7EE6-4342-B048-85BDC9FD1C3A}</a:tableStyleId>
              </a:tblPr>
              <a:tblGrid>
                <a:gridCol w="7450012"/>
                <a:gridCol w="974925"/>
              </a:tblGrid>
              <a:tr h="370840">
                <a:tc>
                  <a:txBody>
                    <a:bodyPr/>
                    <a:lstStyle/>
                    <a:p>
                      <a:pPr marL="0" marR="0" lvl="0" indent="0" algn="l" defTabSz="4127500" rtl="0" eaLnBrk="1" fontAlgn="base" latinLnBrk="0" hangingPunct="1">
                        <a:lnSpc>
                          <a:spcPct val="100000"/>
                        </a:lnSpc>
                        <a:spcBef>
                          <a:spcPts val="0"/>
                        </a:spcBef>
                        <a:spcAft>
                          <a:spcPts val="0"/>
                        </a:spcAft>
                        <a:buClr>
                          <a:schemeClr val="tx2"/>
                        </a:buClr>
                        <a:buSzPct val="60000"/>
                        <a:buFont typeface="Wingdings" pitchFamily="2" charset="2"/>
                        <a:buNone/>
                        <a:tabLst/>
                      </a:pPr>
                      <a:r>
                        <a:rPr kumimoji="0" lang="en-GB" sz="1200" u="none" strike="noStrike" kern="1200" cap="none" normalizeH="0" baseline="0" dirty="0" smtClean="0">
                          <a:ln>
                            <a:noFill/>
                          </a:ln>
                          <a:effectLst/>
                        </a:rPr>
                        <a:t>Percentage</a:t>
                      </a:r>
                      <a:endParaRPr kumimoji="0" lang="en-GB" sz="1200" b="1" i="0" u="none" strike="noStrike" kern="1200" cap="none" normalizeH="0" baseline="0" dirty="0">
                        <a:ln>
                          <a:noFill/>
                        </a:ln>
                        <a:solidFill>
                          <a:schemeClr val="bg1"/>
                        </a:solidFill>
                        <a:effectLst/>
                        <a:latin typeface="Arial" charset="0"/>
                        <a:ea typeface="+mn-ea"/>
                        <a:cs typeface="Arial" charset="0"/>
                      </a:endParaRPr>
                    </a:p>
                  </a:txBody>
                  <a:tcPr anchor="ctr">
                    <a:lnB w="12700" cap="flat" cmpd="sng" algn="ctr">
                      <a:noFill/>
                      <a:prstDash val="solid"/>
                      <a:round/>
                      <a:headEnd type="none" w="med" len="med"/>
                      <a:tailEnd type="none" w="med" len="med"/>
                    </a:lnB>
                    <a:solidFill>
                      <a:srgbClr val="FCAF17"/>
                    </a:solidFill>
                  </a:tcPr>
                </a:tc>
                <a:tc>
                  <a:txBody>
                    <a:bodyPr/>
                    <a:lstStyle/>
                    <a:p>
                      <a:pPr marL="0" marR="0" lvl="0" indent="0" algn="r" defTabSz="4127500" rtl="0" eaLnBrk="1" fontAlgn="base" latinLnBrk="0" hangingPunct="1">
                        <a:lnSpc>
                          <a:spcPct val="100000"/>
                        </a:lnSpc>
                        <a:spcBef>
                          <a:spcPts val="0"/>
                        </a:spcBef>
                        <a:spcAft>
                          <a:spcPts val="0"/>
                        </a:spcAft>
                        <a:buClr>
                          <a:schemeClr val="tx2"/>
                        </a:buClr>
                        <a:buSzPct val="60000"/>
                        <a:buFont typeface="Wingdings" pitchFamily="2" charset="2"/>
                        <a:buNone/>
                        <a:tabLst/>
                      </a:pPr>
                      <a:r>
                        <a:rPr kumimoji="0" lang="en-GB" sz="1200" u="none" strike="noStrike" kern="1200" cap="none" normalizeH="0" baseline="0" dirty="0" smtClean="0">
                          <a:ln>
                            <a:noFill/>
                          </a:ln>
                          <a:effectLst/>
                        </a:rPr>
                        <a:t>n  | 637</a:t>
                      </a:r>
                      <a:endParaRPr kumimoji="0" lang="en-GB" sz="1200" b="1" i="0" u="none" strike="noStrike" kern="1200" cap="none" normalizeH="0" baseline="0" dirty="0">
                        <a:ln>
                          <a:noFill/>
                        </a:ln>
                        <a:solidFill>
                          <a:schemeClr val="bg1"/>
                        </a:solidFill>
                        <a:effectLst/>
                        <a:latin typeface="Arial" charset="0"/>
                        <a:ea typeface="+mn-ea"/>
                        <a:cs typeface="Arial" charset="0"/>
                      </a:endParaRPr>
                    </a:p>
                  </a:txBody>
                  <a:tcPr anchor="ctr">
                    <a:lnB w="12700" cap="flat" cmpd="sng" algn="ctr">
                      <a:noFill/>
                      <a:prstDash val="solid"/>
                      <a:round/>
                      <a:headEnd type="none" w="med" len="med"/>
                      <a:tailEnd type="none" w="med" len="med"/>
                    </a:lnB>
                    <a:solidFill>
                      <a:srgbClr val="FCAF17"/>
                    </a:solidFill>
                  </a:tcPr>
                </a:tc>
              </a:tr>
              <a:tr h="370840">
                <a:tc>
                  <a:txBody>
                    <a:bodyPr/>
                    <a:lstStyle/>
                    <a:p>
                      <a:pPr marL="0" algn="l" defTabSz="914400" rtl="0" eaLnBrk="1" fontAlgn="b" latinLnBrk="0" hangingPunct="1">
                        <a:lnSpc>
                          <a:spcPct val="100000"/>
                        </a:lnSpc>
                      </a:pPr>
                      <a:r>
                        <a:rPr kumimoji="0" lang="en-US" sz="1200" u="none" strike="noStrike" kern="1200" cap="none" normalizeH="0" baseline="0" dirty="0" smtClean="0">
                          <a:ln>
                            <a:noFill/>
                          </a:ln>
                          <a:effectLst/>
                        </a:rPr>
                        <a:t>Africa and Middle East</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72000" marR="0" marT="36000" marB="72000" anchor="b">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00000"/>
                        </a:lnSpc>
                      </a:pPr>
                      <a:r>
                        <a:rPr kumimoji="0" lang="en-GB" sz="1200" u="none" strike="noStrike" kern="1200" cap="none" normalizeH="0" baseline="0" dirty="0" smtClean="0">
                          <a:ln>
                            <a:noFill/>
                          </a:ln>
                          <a:effectLst/>
                        </a:rPr>
                        <a:t>21.4</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r>
              <a:tr h="370840">
                <a:tc>
                  <a:txBody>
                    <a:bodyPr/>
                    <a:lstStyle/>
                    <a:p>
                      <a:pPr marL="0" algn="l" defTabSz="914400" rtl="0" eaLnBrk="1" fontAlgn="b" latinLnBrk="0" hangingPunct="1">
                        <a:lnSpc>
                          <a:spcPct val="100000"/>
                        </a:lnSpc>
                      </a:pPr>
                      <a:r>
                        <a:rPr kumimoji="0" lang="en-US" sz="1200" u="none" strike="noStrike" kern="1200" cap="none" normalizeH="0" baseline="0" dirty="0" smtClean="0">
                          <a:ln>
                            <a:noFill/>
                          </a:ln>
                          <a:effectLst/>
                        </a:rPr>
                        <a:t>Americas</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72000" marR="0" marT="36000" marB="72000" anchor="b">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00000"/>
                        </a:lnSpc>
                      </a:pPr>
                      <a:r>
                        <a:rPr kumimoji="0" lang="en-GB" sz="1200" u="none" strike="noStrike" kern="1200" cap="none" normalizeH="0" baseline="0" dirty="0" smtClean="0">
                          <a:ln>
                            <a:noFill/>
                          </a:ln>
                          <a:effectLst/>
                        </a:rPr>
                        <a:t>23.5</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r>
              <a:tr h="370840">
                <a:tc>
                  <a:txBody>
                    <a:bodyPr/>
                    <a:lstStyle/>
                    <a:p>
                      <a:pPr marL="0" algn="l" defTabSz="914400" rtl="0" eaLnBrk="1" fontAlgn="b" latinLnBrk="0" hangingPunct="1">
                        <a:lnSpc>
                          <a:spcPct val="100000"/>
                        </a:lnSpc>
                      </a:pPr>
                      <a:r>
                        <a:rPr kumimoji="0" lang="en-US" sz="1200" u="none" strike="noStrike" kern="1200" cap="none" normalizeH="0" baseline="0" dirty="0" smtClean="0">
                          <a:ln>
                            <a:noFill/>
                          </a:ln>
                          <a:effectLst/>
                        </a:rPr>
                        <a:t>Asia-Pacific</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72000" marR="0" marT="36000" marB="72000" anchor="b">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00000"/>
                        </a:lnSpc>
                      </a:pPr>
                      <a:r>
                        <a:rPr kumimoji="0" lang="en-GB" sz="1200" u="none" strike="noStrike" kern="1200" cap="none" normalizeH="0" baseline="0" dirty="0" smtClean="0">
                          <a:ln>
                            <a:noFill/>
                          </a:ln>
                          <a:effectLst/>
                        </a:rPr>
                        <a:t>10.4</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r>
              <a:tr h="370840">
                <a:tc>
                  <a:txBody>
                    <a:bodyPr/>
                    <a:lstStyle/>
                    <a:p>
                      <a:pPr marL="0" algn="l" defTabSz="914400" rtl="0" eaLnBrk="1" fontAlgn="b" latinLnBrk="0" hangingPunct="1">
                        <a:lnSpc>
                          <a:spcPct val="100000"/>
                        </a:lnSpc>
                      </a:pPr>
                      <a:r>
                        <a:rPr kumimoji="0" lang="en-US" sz="1200" u="none" strike="noStrike" kern="1200" cap="none" normalizeH="0" baseline="0" dirty="0" smtClean="0">
                          <a:ln>
                            <a:noFill/>
                          </a:ln>
                          <a:effectLst/>
                        </a:rPr>
                        <a:t>Australia and New Zealand</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72000" marR="0" marT="36000" marB="72000" anchor="b">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00000"/>
                        </a:lnSpc>
                      </a:pPr>
                      <a:r>
                        <a:rPr kumimoji="0" lang="en-GB" sz="1200" u="none" strike="noStrike" kern="1200" cap="none" normalizeH="0" baseline="0" dirty="0" smtClean="0">
                          <a:ln>
                            <a:noFill/>
                          </a:ln>
                          <a:effectLst/>
                        </a:rPr>
                        <a:t>14.4</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r>
              <a:tr h="370840">
                <a:tc>
                  <a:txBody>
                    <a:bodyPr/>
                    <a:lstStyle/>
                    <a:p>
                      <a:pPr marL="0" algn="l" defTabSz="914400" rtl="0" eaLnBrk="1" fontAlgn="b" latinLnBrk="0" hangingPunct="1">
                        <a:lnSpc>
                          <a:spcPct val="100000"/>
                        </a:lnSpc>
                      </a:pPr>
                      <a:r>
                        <a:rPr kumimoji="0" lang="en-US" sz="1200" u="none" strike="noStrike" kern="1200" cap="none" normalizeH="0" baseline="0" dirty="0" smtClean="0">
                          <a:ln>
                            <a:noFill/>
                          </a:ln>
                          <a:effectLst/>
                        </a:rPr>
                        <a:t>Europe</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72000" marR="0" marT="36000" marB="72000" anchor="b">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00000"/>
                        </a:lnSpc>
                      </a:pPr>
                      <a:r>
                        <a:rPr kumimoji="0" lang="en-GB" sz="1200" u="none" strike="noStrike" kern="1200" cap="none" normalizeH="0" baseline="0" dirty="0" smtClean="0">
                          <a:ln>
                            <a:noFill/>
                          </a:ln>
                          <a:effectLst/>
                        </a:rPr>
                        <a:t>11.0</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r>
              <a:tr h="370840">
                <a:tc>
                  <a:txBody>
                    <a:bodyPr/>
                    <a:lstStyle/>
                    <a:p>
                      <a:pPr marL="0" algn="l" defTabSz="914400" rtl="0" eaLnBrk="1" fontAlgn="b" latinLnBrk="0" hangingPunct="1">
                        <a:lnSpc>
                          <a:spcPct val="100000"/>
                        </a:lnSpc>
                      </a:pPr>
                      <a:r>
                        <a:rPr kumimoji="0" lang="en-US" sz="1200" u="none" strike="noStrike" kern="1200" cap="none" normalizeH="0" baseline="0" dirty="0" smtClean="0">
                          <a:ln>
                            <a:noFill/>
                          </a:ln>
                          <a:effectLst/>
                        </a:rPr>
                        <a:t>United Kingdom</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72000" marR="0" marT="36000" marB="72000" anchor="b">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00000"/>
                        </a:lnSpc>
                      </a:pPr>
                      <a:r>
                        <a:rPr kumimoji="0" lang="en-GB" sz="1200" u="none" strike="noStrike" kern="1200" cap="none" normalizeH="0" baseline="0" dirty="0" smtClean="0">
                          <a:ln>
                            <a:noFill/>
                          </a:ln>
                          <a:effectLst/>
                        </a:rPr>
                        <a:t>19.3</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chemeClr val="bg1"/>
                    </a:solidFill>
                  </a:tcPr>
                </a:tc>
              </a:tr>
            </a:tbl>
          </a:graphicData>
        </a:graphic>
      </p:graphicFrame>
      <p:sp>
        <p:nvSpPr>
          <p:cNvPr id="5" name="Rounded Rectangle 4"/>
          <p:cNvSpPr/>
          <p:nvPr/>
        </p:nvSpPr>
        <p:spPr>
          <a:xfrm>
            <a:off x="297520" y="5165494"/>
            <a:ext cx="8548960" cy="1264786"/>
          </a:xfrm>
          <a:prstGeom prst="roundRect">
            <a:avLst>
              <a:gd name="adj" fmla="val 7608"/>
            </a:avLst>
          </a:prstGeom>
          <a:solidFill>
            <a:schemeClr val="bg1"/>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lnSpc>
                <a:spcPct val="110000"/>
              </a:lnSpc>
              <a:spcBef>
                <a:spcPts val="200"/>
              </a:spcBef>
              <a:spcAft>
                <a:spcPts val="200"/>
              </a:spcAft>
              <a:buFont typeface="Arial" pitchFamily="34" charset="0"/>
              <a:buChar char="•"/>
              <a:defRPr/>
            </a:pPr>
            <a:r>
              <a:rPr lang="en-US" sz="1100" dirty="0" smtClean="0">
                <a:solidFill>
                  <a:schemeClr val="tx1"/>
                </a:solidFill>
                <a:latin typeface="Arial" pitchFamily="34" charset="0"/>
                <a:ea typeface="ＭＳ Ｐゴシック" pitchFamily="34" charset="-128"/>
                <a:cs typeface="Arial" pitchFamily="34" charset="0"/>
              </a:rPr>
              <a:t>The 2012 </a:t>
            </a:r>
            <a:r>
              <a:rPr lang="en-US" sz="1100" dirty="0">
                <a:solidFill>
                  <a:schemeClr val="tx1"/>
                </a:solidFill>
                <a:latin typeface="Arial" pitchFamily="34" charset="0"/>
                <a:ea typeface="ＭＳ Ｐゴシック" pitchFamily="34" charset="-128"/>
                <a:cs typeface="Arial" pitchFamily="34" charset="0"/>
              </a:rPr>
              <a:t>research saw us achieve our highest sample pool to date in the 15-year history of the Global Contact Centre Benchmarking Report. Consequently, the depth of our results across all regions and industry sectors is among the most robust it’s ever been. </a:t>
            </a:r>
            <a:endParaRPr lang="en-US" sz="1100" dirty="0" smtClean="0">
              <a:solidFill>
                <a:schemeClr val="tx1"/>
              </a:solidFill>
              <a:latin typeface="Arial" pitchFamily="34" charset="0"/>
              <a:ea typeface="ＭＳ Ｐゴシック" pitchFamily="34" charset="-128"/>
              <a:cs typeface="Arial" pitchFamily="34" charset="0"/>
            </a:endParaRPr>
          </a:p>
          <a:p>
            <a:pPr marL="90488" indent="-90488">
              <a:lnSpc>
                <a:spcPct val="110000"/>
              </a:lnSpc>
              <a:spcBef>
                <a:spcPts val="200"/>
              </a:spcBef>
              <a:spcAft>
                <a:spcPts val="200"/>
              </a:spcAft>
              <a:buFont typeface="Arial" pitchFamily="34" charset="0"/>
              <a:buChar char="•"/>
              <a:defRPr/>
            </a:pPr>
            <a:r>
              <a:rPr lang="en-US" sz="1100" dirty="0" smtClean="0">
                <a:solidFill>
                  <a:schemeClr val="tx1"/>
                </a:solidFill>
                <a:latin typeface="Arial" pitchFamily="34" charset="0"/>
                <a:ea typeface="ＭＳ Ｐゴシック" pitchFamily="34" charset="-128"/>
                <a:cs typeface="Arial" pitchFamily="34" charset="0"/>
              </a:rPr>
              <a:t>We have again split out the UK results from the mainland Europe sample.  A similar approach was taken for Australia and New Zealand from the Asia-Pacific sample, as we aim to provide as much granularity as possible.</a:t>
            </a:r>
            <a:endParaRPr lang="en-US" sz="1100" dirty="0">
              <a:solidFill>
                <a:schemeClr val="tx1"/>
              </a:solidFill>
            </a:endParaRPr>
          </a:p>
        </p:txBody>
      </p:sp>
    </p:spTree>
    <p:extLst>
      <p:ext uri="{BB962C8B-B14F-4D97-AF65-F5344CB8AC3E}">
        <p14:creationId xmlns:p14="http://schemas.microsoft.com/office/powerpoint/2010/main" val="1613854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dirty="0" smtClean="0">
                <a:latin typeface="Arial" pitchFamily="34" charset="0"/>
                <a:cs typeface="Arial" pitchFamily="34" charset="0"/>
              </a:rPr>
              <a:t>Representation by industry</a:t>
            </a:r>
            <a:endParaRPr lang="en-ZA" dirty="0" smtClean="0"/>
          </a:p>
        </p:txBody>
      </p:sp>
      <p:graphicFrame>
        <p:nvGraphicFramePr>
          <p:cNvPr id="5" name="Content Placeholder 6"/>
          <p:cNvGraphicFramePr>
            <a:graphicFrameLocks/>
          </p:cNvGraphicFramePr>
          <p:nvPr>
            <p:extLst>
              <p:ext uri="{D42A27DB-BD31-4B8C-83A1-F6EECF244321}">
                <p14:modId xmlns:p14="http://schemas.microsoft.com/office/powerpoint/2010/main" val="3390357109"/>
              </p:ext>
            </p:extLst>
          </p:nvPr>
        </p:nvGraphicFramePr>
        <p:xfrm>
          <a:off x="359532" y="1291758"/>
          <a:ext cx="8424936" cy="3925548"/>
        </p:xfrm>
        <a:graphic>
          <a:graphicData uri="http://schemas.openxmlformats.org/drawingml/2006/table">
            <a:tbl>
              <a:tblPr firstRow="1" bandRow="1">
                <a:tableStyleId>{5C22544A-7EE6-4342-B048-85BDC9FD1C3A}</a:tableStyleId>
              </a:tblPr>
              <a:tblGrid>
                <a:gridCol w="7221373"/>
                <a:gridCol w="1203563"/>
              </a:tblGrid>
              <a:tr h="327129">
                <a:tc>
                  <a:txBody>
                    <a:bodyPr/>
                    <a:lstStyle/>
                    <a:p>
                      <a:pPr marL="0" marR="0" lvl="0" indent="0" algn="l" defTabSz="4127500" rtl="0" eaLnBrk="1" fontAlgn="base" latinLnBrk="0" hangingPunct="1">
                        <a:lnSpc>
                          <a:spcPct val="100000"/>
                        </a:lnSpc>
                        <a:spcBef>
                          <a:spcPts val="0"/>
                        </a:spcBef>
                        <a:spcAft>
                          <a:spcPts val="0"/>
                        </a:spcAft>
                        <a:buClr>
                          <a:schemeClr val="tx2"/>
                        </a:buClr>
                        <a:buSzPct val="60000"/>
                        <a:buFont typeface="Wingdings" pitchFamily="2" charset="2"/>
                        <a:buNone/>
                        <a:tabLst/>
                      </a:pPr>
                      <a:r>
                        <a:rPr kumimoji="0" lang="en-GB" sz="1200" u="none" strike="noStrike" kern="1200" cap="none" normalizeH="0" baseline="0" dirty="0" smtClean="0">
                          <a:ln>
                            <a:noFill/>
                          </a:ln>
                          <a:effectLst/>
                        </a:rPr>
                        <a:t>Percentage</a:t>
                      </a:r>
                      <a:endParaRPr kumimoji="0" lang="en-GB" sz="1200" b="1" i="0" u="none" strike="noStrike" kern="1200" cap="none" normalizeH="0" baseline="0" dirty="0">
                        <a:ln>
                          <a:noFill/>
                        </a:ln>
                        <a:solidFill>
                          <a:schemeClr val="bg1"/>
                        </a:solidFill>
                        <a:effectLst/>
                        <a:latin typeface="Arial" charset="0"/>
                        <a:ea typeface="+mn-ea"/>
                        <a:cs typeface="Arial" charset="0"/>
                      </a:endParaRPr>
                    </a:p>
                  </a:txBody>
                  <a:tcPr anchor="ctr">
                    <a:lnB w="12700" cap="flat" cmpd="sng" algn="ctr">
                      <a:solidFill>
                        <a:schemeClr val="bg1"/>
                      </a:solidFill>
                      <a:prstDash val="solid"/>
                      <a:round/>
                      <a:headEnd type="none" w="med" len="med"/>
                      <a:tailEnd type="none" w="med" len="med"/>
                    </a:lnB>
                    <a:solidFill>
                      <a:srgbClr val="FCAF17"/>
                    </a:solidFill>
                  </a:tcPr>
                </a:tc>
                <a:tc>
                  <a:txBody>
                    <a:bodyPr/>
                    <a:lstStyle/>
                    <a:p>
                      <a:pPr marL="0" marR="0" lvl="0" indent="0" algn="r" defTabSz="4127500" rtl="0" eaLnBrk="1" fontAlgn="base" latinLnBrk="0" hangingPunct="1">
                        <a:lnSpc>
                          <a:spcPct val="100000"/>
                        </a:lnSpc>
                        <a:spcBef>
                          <a:spcPts val="0"/>
                        </a:spcBef>
                        <a:spcAft>
                          <a:spcPts val="0"/>
                        </a:spcAft>
                        <a:buClr>
                          <a:schemeClr val="tx2"/>
                        </a:buClr>
                        <a:buSzPct val="60000"/>
                        <a:buFont typeface="Wingdings" pitchFamily="2" charset="2"/>
                        <a:buNone/>
                        <a:tabLst/>
                      </a:pPr>
                      <a:r>
                        <a:rPr kumimoji="0" lang="en-GB" sz="1200" u="none" strike="noStrike" kern="1200" cap="none" normalizeH="0" baseline="0" dirty="0" smtClean="0">
                          <a:ln>
                            <a:noFill/>
                          </a:ln>
                          <a:effectLst/>
                        </a:rPr>
                        <a:t>n | 637</a:t>
                      </a:r>
                      <a:endParaRPr kumimoji="0" lang="en-GB" sz="1200" b="1" i="0" u="none" strike="noStrike" kern="1200" cap="none" normalizeH="0" baseline="0" dirty="0">
                        <a:ln>
                          <a:noFill/>
                        </a:ln>
                        <a:solidFill>
                          <a:schemeClr val="bg1"/>
                        </a:solidFill>
                        <a:effectLst/>
                        <a:latin typeface="Arial" charset="0"/>
                        <a:ea typeface="+mn-ea"/>
                        <a:cs typeface="Arial" charset="0"/>
                      </a:endParaRPr>
                    </a:p>
                  </a:txBody>
                  <a:tcPr anchor="ctr">
                    <a:lnB w="12700" cap="flat" cmpd="sng" algn="ctr">
                      <a:solidFill>
                        <a:schemeClr val="bg1"/>
                      </a:solidFill>
                      <a:prstDash val="solid"/>
                      <a:round/>
                      <a:headEnd type="none" w="med" len="med"/>
                      <a:tailEnd type="none" w="med" len="med"/>
                    </a:lnB>
                    <a:solidFill>
                      <a:srgbClr val="FCAF17"/>
                    </a:solidFill>
                  </a:tcPr>
                </a:tc>
              </a:tr>
              <a:tr h="327129">
                <a:tc>
                  <a:txBody>
                    <a:bodyPr/>
                    <a:lstStyle/>
                    <a:p>
                      <a:pPr marL="0" algn="l" defTabSz="914400" rtl="0" eaLnBrk="1" fontAlgn="b" latinLnBrk="0" hangingPunct="1">
                        <a:lnSpc>
                          <a:spcPct val="100000"/>
                        </a:lnSpc>
                      </a:pPr>
                      <a:r>
                        <a:rPr kumimoji="0" lang="en-US" sz="1200" u="none" strike="noStrike" kern="1200" cap="none" normalizeH="0" baseline="0" dirty="0">
                          <a:ln>
                            <a:noFill/>
                          </a:ln>
                          <a:effectLst/>
                        </a:rPr>
                        <a:t>Financial Services [banking, insurance, broking, etc.]</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21.3</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Service Providers and Telecommunications [ISPs, mobile and fixed telecommunication, etc.]</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14.3</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Technology</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11.4</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algn="l" defTabSz="914400" rtl="0" eaLnBrk="1" fontAlgn="b" latinLnBrk="0" hangingPunct="1">
                        <a:lnSpc>
                          <a:spcPct val="100000"/>
                        </a:lnSpc>
                      </a:pPr>
                      <a:r>
                        <a:rPr kumimoji="0" lang="en-US" sz="1200" u="none" strike="noStrike" kern="1200" cap="none" normalizeH="0" baseline="0" dirty="0">
                          <a:ln>
                            <a:noFill/>
                          </a:ln>
                          <a:effectLst/>
                        </a:rPr>
                        <a:t>Government and Education</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11.0</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Consumer Goods and Retail</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8.8</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Travel and Transportation [logistics, freight, travel agents, etc.]</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7.0</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Healthcare and Pharmaceuticals</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6.0</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Utilities and Energy [electricity, gas, water, etc.]</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5.7</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Business Services [legal, research etc.]</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5.4</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algn="l" defTabSz="914400" rtl="0" eaLnBrk="1" fontAlgn="b" latinLnBrk="0" hangingPunct="1">
                        <a:lnSpc>
                          <a:spcPct val="100000"/>
                        </a:lnSpc>
                      </a:pPr>
                      <a:r>
                        <a:rPr kumimoji="0" lang="en-US" sz="1200" u="none" strike="noStrike" kern="1200" cap="none" normalizeH="0" baseline="0" dirty="0">
                          <a:ln>
                            <a:noFill/>
                          </a:ln>
                          <a:effectLst/>
                        </a:rPr>
                        <a:t>Automotive and Manufacturing</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5.0</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r h="32712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200" u="none" strike="noStrike" kern="1200" cap="none" normalizeH="0" baseline="0" dirty="0" smtClean="0">
                          <a:ln>
                            <a:noFill/>
                          </a:ln>
                          <a:effectLst/>
                        </a:rPr>
                        <a:t>Media and Entertainment</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solidFill>
                        <a:srgbClr val="B3B3B3">
                          <a:lumMod val="60000"/>
                          <a:lumOff val="40000"/>
                        </a:srgbClr>
                      </a:solid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c>
                  <a:txBody>
                    <a:bodyPr/>
                    <a:lstStyle/>
                    <a:p>
                      <a:pPr marL="0" algn="r" defTabSz="914400" rtl="0" eaLnBrk="1" fontAlgn="b" latinLnBrk="0" hangingPunct="1">
                        <a:lnSpc>
                          <a:spcPct val="100000"/>
                        </a:lnSpc>
                      </a:pPr>
                      <a:r>
                        <a:rPr kumimoji="0" lang="en-GB" sz="1200" b="0" i="0" u="none" strike="noStrike" kern="1200" cap="none" normalizeH="0" baseline="0" dirty="0" smtClean="0">
                          <a:ln>
                            <a:noFill/>
                          </a:ln>
                          <a:solidFill>
                            <a:schemeClr val="tx1"/>
                          </a:solidFill>
                          <a:effectLst/>
                          <a:latin typeface="Arial" charset="0"/>
                          <a:ea typeface="+mn-ea"/>
                          <a:cs typeface="Arial" charset="0"/>
                        </a:rPr>
                        <a:t>4.1</a:t>
                      </a:r>
                      <a:endParaRPr kumimoji="0" lang="en-US" sz="1200" b="0" i="0" u="none" strike="noStrike" kern="1200" cap="none" normalizeH="0" baseline="0" dirty="0" smtClean="0">
                        <a:ln>
                          <a:noFill/>
                        </a:ln>
                        <a:solidFill>
                          <a:schemeClr val="tx1"/>
                        </a:solidFill>
                        <a:effectLst/>
                        <a:latin typeface="Arial" charset="0"/>
                        <a:ea typeface="+mn-ea"/>
                        <a:cs typeface="Arial" charset="0"/>
                      </a:endParaRPr>
                    </a:p>
                  </a:txBody>
                  <a:tcPr marL="0" marR="180000" marT="36000" marB="72000" anchor="b">
                    <a:lnL w="12700" cap="flat" cmpd="sng" algn="ctr">
                      <a:solidFill>
                        <a:srgbClr val="B3B3B3">
                          <a:lumMod val="60000"/>
                          <a:lumOff val="4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B3B3">
                          <a:lumMod val="60000"/>
                          <a:lumOff val="40000"/>
                        </a:srgbClr>
                      </a:solidFill>
                      <a:prstDash val="solid"/>
                      <a:round/>
                      <a:headEnd type="none" w="med" len="med"/>
                      <a:tailEnd type="none" w="med" len="med"/>
                    </a:lnT>
                    <a:lnB w="12700" cap="flat" cmpd="sng" algn="ctr">
                      <a:solidFill>
                        <a:srgbClr val="B3B3B3">
                          <a:lumMod val="60000"/>
                          <a:lumOff val="40000"/>
                        </a:srgbClr>
                      </a:solidFill>
                      <a:prstDash val="solid"/>
                      <a:round/>
                      <a:headEnd type="none" w="med" len="med"/>
                      <a:tailEnd type="none" w="med" len="med"/>
                    </a:lnB>
                    <a:solidFill>
                      <a:srgbClr val="FFFFFF"/>
                    </a:solidFill>
                  </a:tcPr>
                </a:tc>
              </a:tr>
            </a:tbl>
          </a:graphicData>
        </a:graphic>
      </p:graphicFrame>
      <p:sp>
        <p:nvSpPr>
          <p:cNvPr id="4" name="Rounded Rectangle 3"/>
          <p:cNvSpPr/>
          <p:nvPr/>
        </p:nvSpPr>
        <p:spPr>
          <a:xfrm>
            <a:off x="297520" y="5217414"/>
            <a:ext cx="8548960" cy="1264786"/>
          </a:xfrm>
          <a:prstGeom prst="roundRect">
            <a:avLst>
              <a:gd name="adj" fmla="val 7608"/>
            </a:avLst>
          </a:prstGeom>
          <a:solidFill>
            <a:schemeClr val="bg1"/>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lnSpc>
                <a:spcPct val="110000"/>
              </a:lnSpc>
              <a:spcBef>
                <a:spcPts val="200"/>
              </a:spcBef>
              <a:spcAft>
                <a:spcPts val="200"/>
              </a:spcAft>
              <a:buFont typeface="Arial" pitchFamily="34" charset="0"/>
              <a:buChar char="•"/>
              <a:defRPr/>
            </a:pPr>
            <a:r>
              <a:rPr lang="en-US" sz="1100" dirty="0">
                <a:solidFill>
                  <a:schemeClr val="tx1"/>
                </a:solidFill>
                <a:latin typeface="Arial" pitchFamily="34" charset="0"/>
                <a:ea typeface="ＭＳ Ｐゴシック" pitchFamily="34" charset="-128"/>
                <a:cs typeface="Arial" pitchFamily="34" charset="0"/>
              </a:rPr>
              <a:t>Participants were allowed to select more than one industry sector if they operate in multiple sectors (as is often the case for outsourcers). Of all operators, 14.4% report a multi-sector solution </a:t>
            </a:r>
            <a:r>
              <a:rPr lang="en-US" sz="1100" dirty="0" smtClean="0">
                <a:solidFill>
                  <a:schemeClr val="tx1"/>
                </a:solidFill>
                <a:latin typeface="Arial" pitchFamily="34" charset="0"/>
                <a:ea typeface="ＭＳ Ｐゴシック" pitchFamily="34" charset="-128"/>
                <a:cs typeface="Arial" pitchFamily="34" charset="0"/>
              </a:rPr>
              <a:t>capability.</a:t>
            </a:r>
          </a:p>
          <a:p>
            <a:pPr marL="90488" indent="-90488">
              <a:lnSpc>
                <a:spcPct val="110000"/>
              </a:lnSpc>
              <a:spcBef>
                <a:spcPts val="200"/>
              </a:spcBef>
              <a:spcAft>
                <a:spcPts val="200"/>
              </a:spcAft>
              <a:buFont typeface="Arial" pitchFamily="34" charset="0"/>
              <a:buChar char="•"/>
              <a:defRPr/>
            </a:pPr>
            <a:r>
              <a:rPr lang="en-US" sz="1100" dirty="0" smtClean="0">
                <a:solidFill>
                  <a:srgbClr val="414141"/>
                </a:solidFill>
              </a:rPr>
              <a:t>As </a:t>
            </a:r>
            <a:r>
              <a:rPr lang="en-US" sz="1100" dirty="0">
                <a:solidFill>
                  <a:srgbClr val="414141"/>
                </a:solidFill>
              </a:rPr>
              <a:t>in previous years, the top four participating sectors are Financial Services, Service Providers and Telecommunications</a:t>
            </a:r>
            <a:r>
              <a:rPr lang="en-US" sz="1100" dirty="0" smtClean="0">
                <a:solidFill>
                  <a:srgbClr val="414141"/>
                </a:solidFill>
              </a:rPr>
              <a:t>, Technology and </a:t>
            </a:r>
            <a:r>
              <a:rPr lang="en-US" sz="1100" dirty="0">
                <a:solidFill>
                  <a:srgbClr val="414141"/>
                </a:solidFill>
              </a:rPr>
              <a:t>Government and </a:t>
            </a:r>
            <a:r>
              <a:rPr lang="en-US" sz="1100" dirty="0" smtClean="0">
                <a:solidFill>
                  <a:srgbClr val="414141"/>
                </a:solidFill>
              </a:rPr>
              <a:t>Education. </a:t>
            </a:r>
            <a:r>
              <a:rPr lang="en-US" sz="1100" dirty="0">
                <a:solidFill>
                  <a:srgbClr val="414141"/>
                </a:solidFill>
              </a:rPr>
              <a:t>While Financial Services remain our largest sample group, the general split between sectors is now more balanced than in previous years. </a:t>
            </a:r>
          </a:p>
        </p:txBody>
      </p:sp>
    </p:spTree>
    <p:extLst>
      <p:ext uri="{BB962C8B-B14F-4D97-AF65-F5344CB8AC3E}">
        <p14:creationId xmlns:p14="http://schemas.microsoft.com/office/powerpoint/2010/main" val="3695448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Number of employees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53563792"/>
              </p:ext>
            </p:extLst>
          </p:nvPr>
        </p:nvGraphicFramePr>
        <p:xfrm>
          <a:off x="296863" y="1826070"/>
          <a:ext cx="8550275" cy="346045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white">
          <a:xfrm>
            <a:off x="221190" y="1248088"/>
            <a:ext cx="6946030" cy="7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120000"/>
              </a:lnSpc>
              <a:spcBef>
                <a:spcPts val="200"/>
              </a:spcBef>
              <a:spcAft>
                <a:spcPts val="200"/>
              </a:spcAft>
              <a:defRPr sz="2000" kern="1200">
                <a:solidFill>
                  <a:schemeClr val="bg1"/>
                </a:solidFill>
                <a:latin typeface="+mj-lt"/>
                <a:ea typeface="ＭＳ Ｐゴシック" pitchFamily="34" charset="-128"/>
                <a:cs typeface="+mj-cs"/>
              </a:defRPr>
            </a:lvl1pPr>
            <a:lvl2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2pPr>
            <a:lvl3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3pPr>
            <a:lvl4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4pPr>
            <a:lvl5pPr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5pPr>
            <a:lvl6pPr marL="4572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6pPr>
            <a:lvl7pPr marL="9144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7pPr>
            <a:lvl8pPr marL="13716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8pPr>
            <a:lvl9pPr marL="1828800" algn="l" rtl="0" fontAlgn="base">
              <a:lnSpc>
                <a:spcPct val="120000"/>
              </a:lnSpc>
              <a:spcBef>
                <a:spcPts val="200"/>
              </a:spcBef>
              <a:spcAft>
                <a:spcPts val="200"/>
              </a:spcAft>
              <a:defRPr sz="2000">
                <a:solidFill>
                  <a:schemeClr val="bg1"/>
                </a:solidFill>
                <a:latin typeface="Arial" pitchFamily="34" charset="0"/>
                <a:ea typeface="ＭＳ Ｐゴシック" pitchFamily="34" charset="-128"/>
              </a:defRPr>
            </a:lvl9pPr>
          </a:lstStyle>
          <a:p>
            <a:r>
              <a:rPr lang="en-ZA" sz="1200" b="1" dirty="0" smtClean="0">
                <a:solidFill>
                  <a:schemeClr val="tx1"/>
                </a:solidFill>
              </a:rPr>
              <a:t>How many employees do you have within your own contact centre (e.g. the contact centres being reviewed in this survey?</a:t>
            </a:r>
          </a:p>
          <a:p>
            <a:r>
              <a:rPr lang="en-ZA" sz="1200" dirty="0" smtClean="0">
                <a:solidFill>
                  <a:schemeClr val="tx1"/>
                </a:solidFill>
              </a:rPr>
              <a:t>n | 630</a:t>
            </a:r>
          </a:p>
        </p:txBody>
      </p:sp>
      <p:sp>
        <p:nvSpPr>
          <p:cNvPr id="7" name="Rounded Rectangle 6"/>
          <p:cNvSpPr/>
          <p:nvPr/>
        </p:nvSpPr>
        <p:spPr>
          <a:xfrm>
            <a:off x="297520" y="5165494"/>
            <a:ext cx="8548960" cy="1264786"/>
          </a:xfrm>
          <a:prstGeom prst="roundRect">
            <a:avLst>
              <a:gd name="adj" fmla="val 7608"/>
            </a:avLst>
          </a:prstGeom>
          <a:solidFill>
            <a:schemeClr val="bg1"/>
          </a:solid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a:buChar char="•"/>
            </a:pPr>
            <a:r>
              <a:rPr lang="en-US" sz="1100" dirty="0" smtClean="0">
                <a:solidFill>
                  <a:srgbClr val="414141"/>
                </a:solidFill>
              </a:rPr>
              <a:t>Overall a more balanced representation than 2011. </a:t>
            </a:r>
            <a:r>
              <a:rPr lang="en-US" sz="1100" dirty="0">
                <a:solidFill>
                  <a:srgbClr val="414141"/>
                </a:solidFill>
              </a:rPr>
              <a:t> </a:t>
            </a:r>
            <a:r>
              <a:rPr lang="en-US" sz="1100" dirty="0" smtClean="0">
                <a:solidFill>
                  <a:srgbClr val="414141"/>
                </a:solidFill>
              </a:rPr>
              <a:t>More than </a:t>
            </a:r>
            <a:r>
              <a:rPr lang="en-US" sz="1100" dirty="0">
                <a:solidFill>
                  <a:srgbClr val="414141"/>
                </a:solidFill>
              </a:rPr>
              <a:t>50% of respondents </a:t>
            </a:r>
            <a:r>
              <a:rPr lang="en-US" sz="1100" dirty="0" smtClean="0">
                <a:solidFill>
                  <a:srgbClr val="414141"/>
                </a:solidFill>
              </a:rPr>
              <a:t>are from </a:t>
            </a:r>
            <a:r>
              <a:rPr lang="en-US" sz="1100" dirty="0">
                <a:solidFill>
                  <a:srgbClr val="414141"/>
                </a:solidFill>
              </a:rPr>
              <a:t>contact </a:t>
            </a:r>
            <a:r>
              <a:rPr lang="en-US" sz="1100" dirty="0" err="1">
                <a:solidFill>
                  <a:srgbClr val="414141"/>
                </a:solidFill>
              </a:rPr>
              <a:t>centres</a:t>
            </a:r>
            <a:r>
              <a:rPr lang="en-US" sz="1100" dirty="0">
                <a:solidFill>
                  <a:srgbClr val="414141"/>
                </a:solidFill>
              </a:rPr>
              <a:t> with 101 or more employees. The percentage of operations with over 1,000 seats is up slightly on the last review. </a:t>
            </a:r>
            <a:endParaRPr lang="en-US" sz="1100" dirty="0" smtClean="0">
              <a:solidFill>
                <a:srgbClr val="414141"/>
              </a:solidFill>
            </a:endParaRPr>
          </a:p>
          <a:p>
            <a:pPr marL="171450" indent="-171450">
              <a:buFont typeface="Arial"/>
              <a:buChar char="•"/>
            </a:pPr>
            <a:r>
              <a:rPr lang="en-US" sz="1100" dirty="0" smtClean="0">
                <a:solidFill>
                  <a:srgbClr val="414141"/>
                </a:solidFill>
                <a:latin typeface="Arial" pitchFamily="34" charset="0"/>
                <a:ea typeface="ＭＳ Ｐゴシック" pitchFamily="34" charset="-128"/>
                <a:cs typeface="Arial" pitchFamily="34" charset="0"/>
              </a:rPr>
              <a:t>Captive </a:t>
            </a:r>
            <a:r>
              <a:rPr lang="en-US" sz="1100" dirty="0">
                <a:solidFill>
                  <a:srgbClr val="414141"/>
                </a:solidFill>
                <a:latin typeface="Arial" pitchFamily="34" charset="0"/>
                <a:ea typeface="ＭＳ Ｐゴシック" pitchFamily="34" charset="-128"/>
                <a:cs typeface="Arial" pitchFamily="34" charset="0"/>
              </a:rPr>
              <a:t>(in-house) </a:t>
            </a:r>
            <a:r>
              <a:rPr lang="en-US" sz="1100" dirty="0" smtClean="0">
                <a:solidFill>
                  <a:srgbClr val="414141"/>
                </a:solidFill>
                <a:latin typeface="Arial" pitchFamily="34" charset="0"/>
                <a:ea typeface="ＭＳ Ｐゴシック" pitchFamily="34" charset="-128"/>
                <a:cs typeface="Arial" pitchFamily="34" charset="0"/>
              </a:rPr>
              <a:t>operations provide </a:t>
            </a:r>
            <a:r>
              <a:rPr lang="en-US" sz="1100" dirty="0">
                <a:solidFill>
                  <a:srgbClr val="414141"/>
                </a:solidFill>
                <a:latin typeface="Arial" pitchFamily="34" charset="0"/>
                <a:ea typeface="ＭＳ Ｐゴシック" pitchFamily="34" charset="-128"/>
                <a:cs typeface="Arial" pitchFamily="34" charset="0"/>
              </a:rPr>
              <a:t>almost 79.6% of our sample with 20.4% from outsourced solutions. </a:t>
            </a:r>
            <a:endParaRPr lang="en-US" sz="1100" dirty="0">
              <a:solidFill>
                <a:srgbClr val="414141"/>
              </a:solidFill>
            </a:endParaRPr>
          </a:p>
        </p:txBody>
      </p:sp>
    </p:spTree>
    <p:extLst>
      <p:ext uri="{BB962C8B-B14F-4D97-AF65-F5344CB8AC3E}">
        <p14:creationId xmlns:p14="http://schemas.microsoft.com/office/powerpoint/2010/main" val="1415136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white">
          <a:xfrm>
            <a:off x="1747838" y="2970213"/>
            <a:ext cx="5648325" cy="3054350"/>
          </a:xfrm>
        </p:spPr>
        <p:txBody>
          <a:bodyPr/>
          <a:lstStyle/>
          <a:p>
            <a:r>
              <a:rPr lang="en-US" sz="1800" dirty="0"/>
              <a:t>  </a:t>
            </a:r>
            <a:r>
              <a:rPr lang="en-US" sz="1800" dirty="0" smtClean="0"/>
              <a:t>Why benchmarking</a:t>
            </a:r>
          </a:p>
          <a:p>
            <a:r>
              <a:rPr lang="en-US" sz="1800" dirty="0" smtClean="0"/>
              <a:t>The Report</a:t>
            </a:r>
            <a:endParaRPr lang="en-US" sz="1800" dirty="0"/>
          </a:p>
          <a:p>
            <a:r>
              <a:rPr lang="en-US" sz="1800" b="1" dirty="0" smtClean="0"/>
              <a:t>Top </a:t>
            </a:r>
            <a:r>
              <a:rPr lang="en-US" sz="1800" b="1" dirty="0"/>
              <a:t>line results from </a:t>
            </a:r>
            <a:r>
              <a:rPr lang="en-US" sz="1800" b="1" dirty="0" smtClean="0"/>
              <a:t>2012</a:t>
            </a:r>
          </a:p>
          <a:p>
            <a:r>
              <a:rPr lang="da-DK" sz="1800" dirty="0" smtClean="0"/>
              <a:t>Plans </a:t>
            </a:r>
            <a:r>
              <a:rPr lang="da-DK" sz="1800" dirty="0"/>
              <a:t>for 2013</a:t>
            </a:r>
          </a:p>
          <a:p>
            <a:r>
              <a:rPr lang="da-DK" sz="1800" dirty="0" err="1" smtClean="0"/>
              <a:t>Taking</a:t>
            </a:r>
            <a:r>
              <a:rPr lang="da-DK" sz="1800" dirty="0" smtClean="0"/>
              <a:t> Part</a:t>
            </a:r>
            <a:endParaRPr lang="en-ZA" dirty="0" smtClean="0"/>
          </a:p>
        </p:txBody>
      </p:sp>
    </p:spTree>
    <p:extLst>
      <p:ext uri="{BB962C8B-B14F-4D97-AF65-F5344CB8AC3E}">
        <p14:creationId xmlns:p14="http://schemas.microsoft.com/office/powerpoint/2010/main" val="140659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gray">
          <a:xfrm>
            <a:off x="3352800" y="1371600"/>
            <a:ext cx="2438400" cy="5029200"/>
          </a:xfrm>
          <a:prstGeom prst="roundRect">
            <a:avLst>
              <a:gd name="adj" fmla="val 8013"/>
            </a:avLst>
          </a:prstGeom>
          <a:solidFill>
            <a:schemeClr val="bg2">
              <a:lumMod val="40000"/>
              <a:lumOff val="60000"/>
            </a:schemeClr>
          </a:solidFill>
          <a:ln w="19050" algn="ctr">
            <a:noFill/>
            <a:round/>
            <a:headEnd/>
            <a:tailEnd/>
          </a:ln>
          <a:effectLst>
            <a:outerShdw blurRad="107950" dist="12700" dir="5400000" algn="ctr">
              <a:srgbClr val="000000"/>
            </a:outerShdw>
          </a:effectLst>
        </p:spPr>
        <p:txBody>
          <a:bodyPr lIns="0" tIns="0" rIns="0" bIns="0" rtlCol="0" anchor="b"/>
          <a:lstStyle/>
          <a:p>
            <a:pPr algn="ctr" fontAlgn="base">
              <a:lnSpc>
                <a:spcPct val="110000"/>
              </a:lnSpc>
              <a:spcBef>
                <a:spcPts val="300"/>
              </a:spcBef>
              <a:spcAft>
                <a:spcPts val="300"/>
              </a:spcAft>
              <a:buClr>
                <a:srgbClr val="3366CC"/>
              </a:buClr>
            </a:pPr>
            <a:r>
              <a:rPr lang="en-US" sz="2000" b="1" dirty="0" smtClean="0">
                <a:solidFill>
                  <a:srgbClr val="AB3233"/>
                </a:solidFill>
                <a:cs typeface="Arial" charset="0"/>
              </a:rPr>
              <a:t>2000s</a:t>
            </a:r>
          </a:p>
        </p:txBody>
      </p:sp>
      <p:sp>
        <p:nvSpPr>
          <p:cNvPr id="19" name="Rounded Rectangle 18"/>
          <p:cNvSpPr/>
          <p:nvPr/>
        </p:nvSpPr>
        <p:spPr bwMode="gray">
          <a:xfrm>
            <a:off x="6172200" y="1371600"/>
            <a:ext cx="2438400" cy="5029200"/>
          </a:xfrm>
          <a:prstGeom prst="roundRect">
            <a:avLst>
              <a:gd name="adj" fmla="val 8013"/>
            </a:avLst>
          </a:prstGeom>
          <a:solidFill>
            <a:schemeClr val="bg2">
              <a:lumMod val="40000"/>
              <a:lumOff val="60000"/>
            </a:schemeClr>
          </a:solidFill>
          <a:ln w="19050" algn="ctr">
            <a:noFill/>
            <a:round/>
            <a:headEnd/>
            <a:tailEnd/>
          </a:ln>
          <a:effectLst>
            <a:outerShdw blurRad="107950" dist="12700" dir="5400000" algn="ctr">
              <a:srgbClr val="000000"/>
            </a:outerShdw>
          </a:effectLst>
        </p:spPr>
        <p:txBody>
          <a:bodyPr lIns="0" tIns="0" rIns="0" bIns="0" rtlCol="0" anchor="b"/>
          <a:lstStyle/>
          <a:p>
            <a:pPr algn="ctr" fontAlgn="base">
              <a:lnSpc>
                <a:spcPct val="110000"/>
              </a:lnSpc>
              <a:spcBef>
                <a:spcPts val="300"/>
              </a:spcBef>
              <a:spcAft>
                <a:spcPts val="300"/>
              </a:spcAft>
              <a:buClr>
                <a:srgbClr val="3366CC"/>
              </a:buClr>
            </a:pPr>
            <a:r>
              <a:rPr lang="en-US" sz="2000" b="1" dirty="0" smtClean="0">
                <a:solidFill>
                  <a:srgbClr val="AB3233"/>
                </a:solidFill>
                <a:cs typeface="Arial" charset="0"/>
              </a:rPr>
              <a:t>2010s</a:t>
            </a:r>
          </a:p>
        </p:txBody>
      </p:sp>
      <p:sp>
        <p:nvSpPr>
          <p:cNvPr id="17" name="Rounded Rectangle 16"/>
          <p:cNvSpPr/>
          <p:nvPr/>
        </p:nvSpPr>
        <p:spPr bwMode="gray">
          <a:xfrm>
            <a:off x="533400" y="1371600"/>
            <a:ext cx="2438400" cy="5029200"/>
          </a:xfrm>
          <a:prstGeom prst="roundRect">
            <a:avLst>
              <a:gd name="adj" fmla="val 8013"/>
            </a:avLst>
          </a:prstGeom>
          <a:solidFill>
            <a:schemeClr val="bg2">
              <a:lumMod val="40000"/>
              <a:lumOff val="60000"/>
            </a:schemeClr>
          </a:solidFill>
          <a:ln w="19050" algn="ctr">
            <a:noFill/>
            <a:round/>
            <a:headEnd/>
            <a:tailEnd/>
          </a:ln>
          <a:effectLst>
            <a:outerShdw blurRad="107950" dist="12700" dir="5400000" algn="ctr">
              <a:srgbClr val="000000"/>
            </a:outerShdw>
          </a:effectLst>
        </p:spPr>
        <p:txBody>
          <a:bodyPr lIns="0" tIns="0" rIns="0" bIns="0" rtlCol="0" anchor="b"/>
          <a:lstStyle/>
          <a:p>
            <a:pPr algn="ctr" fontAlgn="base">
              <a:lnSpc>
                <a:spcPct val="110000"/>
              </a:lnSpc>
              <a:spcBef>
                <a:spcPts val="300"/>
              </a:spcBef>
              <a:spcAft>
                <a:spcPts val="300"/>
              </a:spcAft>
              <a:buClr>
                <a:srgbClr val="3366CC"/>
              </a:buClr>
            </a:pPr>
            <a:r>
              <a:rPr lang="en-US" sz="2000" b="1" dirty="0" smtClean="0">
                <a:solidFill>
                  <a:srgbClr val="AB3233"/>
                </a:solidFill>
                <a:cs typeface="Arial" charset="0"/>
              </a:rPr>
              <a:t>1990s</a:t>
            </a:r>
          </a:p>
        </p:txBody>
      </p:sp>
      <p:sp>
        <p:nvSpPr>
          <p:cNvPr id="2" name="Title 1"/>
          <p:cNvSpPr>
            <a:spLocks noGrp="1"/>
          </p:cNvSpPr>
          <p:nvPr>
            <p:ph type="title"/>
          </p:nvPr>
        </p:nvSpPr>
        <p:spPr/>
        <p:txBody>
          <a:bodyPr/>
          <a:lstStyle/>
          <a:p>
            <a:r>
              <a:rPr lang="en-US" dirty="0" smtClean="0"/>
              <a:t>How the role of the contact centre has changed</a:t>
            </a:r>
            <a:endParaRPr lang="en-US" dirty="0"/>
          </a:p>
        </p:txBody>
      </p:sp>
      <p:sp>
        <p:nvSpPr>
          <p:cNvPr id="7" name="Rounded Rectangle 6"/>
          <p:cNvSpPr/>
          <p:nvPr/>
        </p:nvSpPr>
        <p:spPr bwMode="gray">
          <a:xfrm>
            <a:off x="685800" y="1524000"/>
            <a:ext cx="2133600" cy="1371600"/>
          </a:xfrm>
          <a:prstGeom prst="roundRect">
            <a:avLst/>
          </a:prstGeom>
          <a:solidFill>
            <a:schemeClr val="accent1"/>
          </a:solidFill>
          <a:ln w="19050" algn="ctr">
            <a:noFill/>
            <a:round/>
            <a:headEnd/>
            <a:tailEnd/>
          </a:ln>
          <a:effectLst>
            <a:outerShdw blurRad="107950" dist="12700" dir="5400000" algn="ctr">
              <a:srgbClr val="000000"/>
            </a:outerShdw>
          </a:effectLst>
        </p:spPr>
        <p:txBody>
          <a:bodyPr lIns="0" tIns="0" rIns="0" bIns="0" rtlCol="0" anchor="ctr"/>
          <a:lstStyle/>
          <a:p>
            <a:pPr algn="ctr" fontAlgn="base">
              <a:lnSpc>
                <a:spcPct val="110000"/>
              </a:lnSpc>
              <a:spcBef>
                <a:spcPts val="300"/>
              </a:spcBef>
              <a:spcAft>
                <a:spcPts val="300"/>
              </a:spcAft>
              <a:buClr>
                <a:srgbClr val="3366CC"/>
              </a:buClr>
            </a:pPr>
            <a:r>
              <a:rPr lang="en-US" sz="1600" dirty="0" smtClean="0">
                <a:solidFill>
                  <a:srgbClr val="FFFFFF"/>
                </a:solidFill>
                <a:cs typeface="Arial" charset="0"/>
              </a:rPr>
              <a:t>Provide improved customer access</a:t>
            </a:r>
          </a:p>
        </p:txBody>
      </p:sp>
      <p:sp>
        <p:nvSpPr>
          <p:cNvPr id="8" name="Rounded Rectangle 7"/>
          <p:cNvSpPr/>
          <p:nvPr/>
        </p:nvSpPr>
        <p:spPr bwMode="gray">
          <a:xfrm>
            <a:off x="3505200" y="1524000"/>
            <a:ext cx="2133600" cy="1371600"/>
          </a:xfrm>
          <a:prstGeom prst="roundRect">
            <a:avLst/>
          </a:prstGeom>
          <a:solidFill>
            <a:schemeClr val="accent1"/>
          </a:solidFill>
          <a:ln w="19050" algn="ctr">
            <a:noFill/>
            <a:round/>
            <a:headEnd/>
            <a:tailEnd/>
          </a:ln>
          <a:effectLst>
            <a:outerShdw blurRad="107950" dist="12700" dir="5400000" algn="ctr">
              <a:srgbClr val="000000"/>
            </a:outerShdw>
          </a:effectLst>
        </p:spPr>
        <p:txBody>
          <a:bodyPr lIns="0" tIns="0" rIns="0" bIns="0" rtlCol="0" anchor="ctr"/>
          <a:lstStyle/>
          <a:p>
            <a:pPr algn="ctr" fontAlgn="base">
              <a:lnSpc>
                <a:spcPct val="110000"/>
              </a:lnSpc>
              <a:spcBef>
                <a:spcPts val="300"/>
              </a:spcBef>
              <a:spcAft>
                <a:spcPts val="300"/>
              </a:spcAft>
              <a:buClr>
                <a:srgbClr val="3366CC"/>
              </a:buClr>
            </a:pPr>
            <a:r>
              <a:rPr lang="en-US" sz="1600" dirty="0" smtClean="0">
                <a:solidFill>
                  <a:srgbClr val="FFFFFF"/>
                </a:solidFill>
                <a:cs typeface="Arial" charset="0"/>
              </a:rPr>
              <a:t>Broadening</a:t>
            </a:r>
            <a:br>
              <a:rPr lang="en-US" sz="1600" dirty="0" smtClean="0">
                <a:solidFill>
                  <a:srgbClr val="FFFFFF"/>
                </a:solidFill>
                <a:cs typeface="Arial" charset="0"/>
              </a:rPr>
            </a:br>
            <a:r>
              <a:rPr lang="en-US" sz="1600" dirty="0" smtClean="0">
                <a:solidFill>
                  <a:srgbClr val="FFFFFF"/>
                </a:solidFill>
                <a:cs typeface="Arial" charset="0"/>
              </a:rPr>
              <a:t>channel access</a:t>
            </a:r>
          </a:p>
        </p:txBody>
      </p:sp>
      <p:sp>
        <p:nvSpPr>
          <p:cNvPr id="9" name="Rounded Rectangle 8"/>
          <p:cNvSpPr/>
          <p:nvPr/>
        </p:nvSpPr>
        <p:spPr bwMode="gray">
          <a:xfrm>
            <a:off x="6324600" y="1524000"/>
            <a:ext cx="2133600" cy="1371600"/>
          </a:xfrm>
          <a:prstGeom prst="roundRect">
            <a:avLst/>
          </a:prstGeom>
          <a:solidFill>
            <a:schemeClr val="accent1"/>
          </a:solidFill>
          <a:ln w="19050" algn="ctr">
            <a:noFill/>
            <a:round/>
            <a:headEnd/>
            <a:tailEnd/>
          </a:ln>
          <a:effectLst>
            <a:outerShdw blurRad="107950" dist="12700" dir="5400000" algn="ctr">
              <a:srgbClr val="000000"/>
            </a:outerShdw>
          </a:effectLst>
        </p:spPr>
        <p:txBody>
          <a:bodyPr lIns="0" tIns="0" rIns="0" bIns="0" rtlCol="0" anchor="ctr"/>
          <a:lstStyle/>
          <a:p>
            <a:pPr algn="ctr" fontAlgn="base">
              <a:lnSpc>
                <a:spcPct val="110000"/>
              </a:lnSpc>
              <a:spcBef>
                <a:spcPts val="300"/>
              </a:spcBef>
              <a:spcAft>
                <a:spcPts val="300"/>
              </a:spcAft>
              <a:buClr>
                <a:srgbClr val="3366CC"/>
              </a:buClr>
            </a:pPr>
            <a:r>
              <a:rPr lang="en-US" sz="1600" dirty="0" smtClean="0">
                <a:solidFill>
                  <a:srgbClr val="FFFFFF"/>
                </a:solidFill>
                <a:cs typeface="Arial" charset="0"/>
              </a:rPr>
              <a:t>Supporting</a:t>
            </a:r>
            <a:br>
              <a:rPr lang="en-US" sz="1600" dirty="0" smtClean="0">
                <a:solidFill>
                  <a:srgbClr val="FFFFFF"/>
                </a:solidFill>
                <a:cs typeface="Arial" charset="0"/>
              </a:rPr>
            </a:br>
            <a:r>
              <a:rPr lang="en-US" sz="1600" dirty="0" smtClean="0">
                <a:solidFill>
                  <a:srgbClr val="FFFFFF"/>
                </a:solidFill>
                <a:cs typeface="Arial" charset="0"/>
              </a:rPr>
              <a:t>other channels</a:t>
            </a:r>
            <a:br>
              <a:rPr lang="en-US" sz="1600" dirty="0" smtClean="0">
                <a:solidFill>
                  <a:srgbClr val="FFFFFF"/>
                </a:solidFill>
                <a:cs typeface="Arial" charset="0"/>
              </a:rPr>
            </a:br>
            <a:r>
              <a:rPr lang="en-US" sz="1600" dirty="0" smtClean="0">
                <a:solidFill>
                  <a:srgbClr val="FFFFFF"/>
                </a:solidFill>
                <a:cs typeface="Arial" charset="0"/>
              </a:rPr>
              <a:t>(not always first choice)</a:t>
            </a:r>
          </a:p>
        </p:txBody>
      </p:sp>
      <p:sp>
        <p:nvSpPr>
          <p:cNvPr id="10" name="Rounded Rectangle 9"/>
          <p:cNvSpPr/>
          <p:nvPr/>
        </p:nvSpPr>
        <p:spPr bwMode="gray">
          <a:xfrm>
            <a:off x="685800" y="3124200"/>
            <a:ext cx="2133600" cy="1371600"/>
          </a:xfrm>
          <a:prstGeom prst="roundRect">
            <a:avLst/>
          </a:prstGeom>
          <a:solidFill>
            <a:schemeClr val="accent1"/>
          </a:solidFill>
          <a:ln w="19050" algn="ctr">
            <a:noFill/>
            <a:round/>
            <a:headEnd/>
            <a:tailEnd/>
          </a:ln>
          <a:effectLst>
            <a:outerShdw blurRad="107950" dist="12700" dir="5400000" algn="ctr">
              <a:srgbClr val="000000"/>
            </a:outerShdw>
          </a:effectLst>
        </p:spPr>
        <p:txBody>
          <a:bodyPr lIns="0" tIns="0" rIns="0" bIns="0" rtlCol="0" anchor="ctr"/>
          <a:lstStyle/>
          <a:p>
            <a:pPr algn="ctr" fontAlgn="base">
              <a:lnSpc>
                <a:spcPct val="110000"/>
              </a:lnSpc>
              <a:spcBef>
                <a:spcPts val="300"/>
              </a:spcBef>
              <a:spcAft>
                <a:spcPts val="300"/>
              </a:spcAft>
              <a:buClr>
                <a:srgbClr val="3366CC"/>
              </a:buClr>
            </a:pPr>
            <a:r>
              <a:rPr lang="en-US" sz="1600" dirty="0" smtClean="0">
                <a:solidFill>
                  <a:srgbClr val="FFFFFF"/>
                </a:solidFill>
                <a:cs typeface="Arial" charset="0"/>
              </a:rPr>
              <a:t>Replacing</a:t>
            </a:r>
            <a:br>
              <a:rPr lang="en-US" sz="1600" dirty="0" smtClean="0">
                <a:solidFill>
                  <a:srgbClr val="FFFFFF"/>
                </a:solidFill>
                <a:cs typeface="Arial" charset="0"/>
              </a:rPr>
            </a:br>
            <a:r>
              <a:rPr lang="en-US" sz="1600" dirty="0" smtClean="0">
                <a:solidFill>
                  <a:srgbClr val="FFFFFF"/>
                </a:solidFill>
                <a:cs typeface="Arial" charset="0"/>
              </a:rPr>
              <a:t>face to face</a:t>
            </a:r>
          </a:p>
        </p:txBody>
      </p:sp>
      <p:sp>
        <p:nvSpPr>
          <p:cNvPr id="11" name="Rounded Rectangle 10"/>
          <p:cNvSpPr/>
          <p:nvPr/>
        </p:nvSpPr>
        <p:spPr bwMode="gray">
          <a:xfrm>
            <a:off x="3505200" y="3124200"/>
            <a:ext cx="2133600" cy="1371600"/>
          </a:xfrm>
          <a:prstGeom prst="roundRect">
            <a:avLst/>
          </a:prstGeom>
          <a:solidFill>
            <a:schemeClr val="accent1"/>
          </a:solidFill>
          <a:ln w="19050" algn="ctr">
            <a:noFill/>
            <a:round/>
            <a:headEnd/>
            <a:tailEnd/>
          </a:ln>
          <a:effectLst>
            <a:outerShdw blurRad="107950" dist="12700" dir="5400000" algn="ctr">
              <a:srgbClr val="000000"/>
            </a:outerShdw>
          </a:effectLst>
        </p:spPr>
        <p:txBody>
          <a:bodyPr lIns="0" tIns="0" rIns="0" bIns="0" rtlCol="0" anchor="ctr"/>
          <a:lstStyle/>
          <a:p>
            <a:pPr algn="ctr" fontAlgn="base">
              <a:lnSpc>
                <a:spcPct val="110000"/>
              </a:lnSpc>
              <a:spcBef>
                <a:spcPts val="300"/>
              </a:spcBef>
              <a:spcAft>
                <a:spcPts val="300"/>
              </a:spcAft>
              <a:buClr>
                <a:srgbClr val="3366CC"/>
              </a:buClr>
            </a:pPr>
            <a:r>
              <a:rPr lang="en-US" sz="1600" dirty="0" smtClean="0">
                <a:solidFill>
                  <a:srgbClr val="FFFFFF"/>
                </a:solidFill>
                <a:cs typeface="Arial" charset="0"/>
              </a:rPr>
              <a:t>Channel migration</a:t>
            </a:r>
            <a:br>
              <a:rPr lang="en-US" sz="1600" dirty="0" smtClean="0">
                <a:solidFill>
                  <a:srgbClr val="FFFFFF"/>
                </a:solidFill>
                <a:cs typeface="Arial" charset="0"/>
              </a:rPr>
            </a:br>
            <a:r>
              <a:rPr lang="en-US" sz="1600" dirty="0" smtClean="0">
                <a:solidFill>
                  <a:srgbClr val="FFFFFF"/>
                </a:solidFill>
                <a:cs typeface="Arial" charset="0"/>
              </a:rPr>
              <a:t>for cost reduction</a:t>
            </a:r>
          </a:p>
        </p:txBody>
      </p:sp>
      <p:sp>
        <p:nvSpPr>
          <p:cNvPr id="12" name="Rounded Rectangle 11"/>
          <p:cNvSpPr/>
          <p:nvPr/>
        </p:nvSpPr>
        <p:spPr bwMode="gray">
          <a:xfrm>
            <a:off x="6324600" y="3124200"/>
            <a:ext cx="2133600" cy="1371600"/>
          </a:xfrm>
          <a:prstGeom prst="roundRect">
            <a:avLst/>
          </a:prstGeom>
          <a:solidFill>
            <a:schemeClr val="accent1"/>
          </a:solidFill>
          <a:ln w="19050" algn="ctr">
            <a:noFill/>
            <a:round/>
            <a:headEnd/>
            <a:tailEnd/>
          </a:ln>
          <a:effectLst>
            <a:outerShdw blurRad="107950" dist="12700" dir="5400000" algn="ctr">
              <a:srgbClr val="000000"/>
            </a:outerShdw>
          </a:effectLst>
        </p:spPr>
        <p:txBody>
          <a:bodyPr lIns="0" tIns="0" rIns="0" bIns="0" rtlCol="0" anchor="ctr"/>
          <a:lstStyle/>
          <a:p>
            <a:pPr algn="ctr" fontAlgn="base">
              <a:lnSpc>
                <a:spcPct val="110000"/>
              </a:lnSpc>
              <a:spcBef>
                <a:spcPts val="300"/>
              </a:spcBef>
              <a:spcAft>
                <a:spcPts val="300"/>
              </a:spcAft>
              <a:buClr>
                <a:srgbClr val="3366CC"/>
              </a:buClr>
            </a:pPr>
            <a:r>
              <a:rPr lang="en-US" sz="1600" dirty="0" smtClean="0">
                <a:solidFill>
                  <a:srgbClr val="FFFFFF"/>
                </a:solidFill>
                <a:cs typeface="Arial" charset="0"/>
              </a:rPr>
              <a:t>Part of a</a:t>
            </a:r>
            <a:br>
              <a:rPr lang="en-US" sz="1600" dirty="0" smtClean="0">
                <a:solidFill>
                  <a:srgbClr val="FFFFFF"/>
                </a:solidFill>
                <a:cs typeface="Arial" charset="0"/>
              </a:rPr>
            </a:br>
            <a:r>
              <a:rPr lang="en-US" sz="1600" dirty="0" smtClean="0">
                <a:solidFill>
                  <a:srgbClr val="FFFFFF"/>
                </a:solidFill>
                <a:cs typeface="Arial" charset="0"/>
              </a:rPr>
              <a:t>multi-channel experience</a:t>
            </a:r>
          </a:p>
        </p:txBody>
      </p:sp>
      <p:sp>
        <p:nvSpPr>
          <p:cNvPr id="13" name="TextBox 12"/>
          <p:cNvSpPr txBox="1"/>
          <p:nvPr/>
        </p:nvSpPr>
        <p:spPr>
          <a:xfrm>
            <a:off x="1066800" y="4829889"/>
            <a:ext cx="2922321" cy="246221"/>
          </a:xfrm>
          <a:prstGeom prst="rect">
            <a:avLst/>
          </a:prstGeom>
          <a:noFill/>
        </p:spPr>
        <p:txBody>
          <a:bodyPr wrap="square" lIns="0" tIns="0" rIns="72000" bIns="0" rtlCol="0" anchor="ctr" anchorCtr="0">
            <a:spAutoFit/>
          </a:bodyPr>
          <a:lstStyle/>
          <a:p>
            <a:pPr algn="r" fontAlgn="base">
              <a:spcBef>
                <a:spcPct val="0"/>
              </a:spcBef>
              <a:spcAft>
                <a:spcPct val="0"/>
              </a:spcAft>
            </a:pPr>
            <a:r>
              <a:rPr lang="en-US" sz="1600" b="1" dirty="0" smtClean="0">
                <a:solidFill>
                  <a:srgbClr val="292929"/>
                </a:solidFill>
                <a:cs typeface="Arial" charset="0"/>
              </a:rPr>
              <a:t>Process </a:t>
            </a:r>
            <a:r>
              <a:rPr lang="en-US" sz="1600" b="1" dirty="0" err="1" smtClean="0">
                <a:solidFill>
                  <a:srgbClr val="292929"/>
                </a:solidFill>
                <a:cs typeface="Arial" charset="0"/>
              </a:rPr>
              <a:t>optimisation</a:t>
            </a:r>
            <a:endParaRPr lang="en-US" sz="1600" b="1" dirty="0">
              <a:solidFill>
                <a:srgbClr val="292929"/>
              </a:solidFill>
              <a:cs typeface="Arial" charset="0"/>
            </a:endParaRPr>
          </a:p>
        </p:txBody>
      </p:sp>
      <p:sp>
        <p:nvSpPr>
          <p:cNvPr id="14" name="TextBox 13"/>
          <p:cNvSpPr txBox="1"/>
          <p:nvPr/>
        </p:nvSpPr>
        <p:spPr>
          <a:xfrm>
            <a:off x="1009229" y="5344240"/>
            <a:ext cx="4675714" cy="246221"/>
          </a:xfrm>
          <a:prstGeom prst="rect">
            <a:avLst/>
          </a:prstGeom>
          <a:noFill/>
        </p:spPr>
        <p:txBody>
          <a:bodyPr wrap="square" lIns="0" tIns="0" rIns="72000" bIns="0" rtlCol="0" anchor="ctr" anchorCtr="0">
            <a:spAutoFit/>
          </a:bodyPr>
          <a:lstStyle/>
          <a:p>
            <a:pPr algn="r" fontAlgn="base">
              <a:spcBef>
                <a:spcPct val="0"/>
              </a:spcBef>
              <a:spcAft>
                <a:spcPct val="0"/>
              </a:spcAft>
            </a:pPr>
            <a:r>
              <a:rPr lang="en-US" sz="1600" b="1" dirty="0" smtClean="0">
                <a:solidFill>
                  <a:srgbClr val="292929"/>
                </a:solidFill>
                <a:cs typeface="Arial" charset="0"/>
              </a:rPr>
              <a:t>Migrating to self service channels</a:t>
            </a:r>
            <a:endParaRPr lang="en-US" sz="1600" b="1" dirty="0">
              <a:solidFill>
                <a:srgbClr val="292929"/>
              </a:solidFill>
              <a:cs typeface="Arial" charset="0"/>
            </a:endParaRPr>
          </a:p>
        </p:txBody>
      </p:sp>
      <p:cxnSp>
        <p:nvCxnSpPr>
          <p:cNvPr id="16" name="Straight Arrow Connector 15"/>
          <p:cNvCxnSpPr>
            <a:stCxn id="13" idx="3"/>
          </p:cNvCxnSpPr>
          <p:nvPr/>
        </p:nvCxnSpPr>
        <p:spPr bwMode="auto">
          <a:xfrm>
            <a:off x="3989121" y="4953000"/>
            <a:ext cx="4469079" cy="1588"/>
          </a:xfrm>
          <a:prstGeom prst="straightConnector1">
            <a:avLst/>
          </a:prstGeom>
          <a:solidFill>
            <a:schemeClr val="accent1"/>
          </a:solidFill>
          <a:ln w="44450" cap="flat" cmpd="sng" algn="ctr">
            <a:solidFill>
              <a:schemeClr val="accent6"/>
            </a:solidFill>
            <a:prstDash val="solid"/>
            <a:round/>
            <a:headEnd type="none" w="med" len="med"/>
            <a:tailEnd type="arrow" w="sm" len="sm"/>
          </a:ln>
          <a:effectLst>
            <a:outerShdw blurRad="50800" dist="38100" dir="2700000" algn="tl" rotWithShape="0">
              <a:prstClr val="black">
                <a:alpha val="40000"/>
              </a:prstClr>
            </a:outerShdw>
          </a:effectLst>
        </p:spPr>
      </p:cxnSp>
      <p:cxnSp>
        <p:nvCxnSpPr>
          <p:cNvPr id="22" name="Straight Arrow Connector 21"/>
          <p:cNvCxnSpPr>
            <a:stCxn id="14" idx="3"/>
          </p:cNvCxnSpPr>
          <p:nvPr/>
        </p:nvCxnSpPr>
        <p:spPr bwMode="auto">
          <a:xfrm>
            <a:off x="5684943" y="5467351"/>
            <a:ext cx="2773257" cy="19049"/>
          </a:xfrm>
          <a:prstGeom prst="straightConnector1">
            <a:avLst/>
          </a:prstGeom>
          <a:solidFill>
            <a:schemeClr val="accent1"/>
          </a:solidFill>
          <a:ln w="44450" cap="flat" cmpd="sng" algn="ctr">
            <a:solidFill>
              <a:schemeClr val="accent6"/>
            </a:solidFill>
            <a:prstDash val="solid"/>
            <a:round/>
            <a:headEnd type="none" w="med" len="med"/>
            <a:tailEnd type="arrow" w="sm" len="sm"/>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85213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Evolution of non face to face interactions</a:t>
            </a:r>
            <a:endParaRPr lang="en-US" dirty="0">
              <a:solidFill>
                <a:srgbClr val="FFFFFF"/>
              </a:solidFill>
            </a:endParaRPr>
          </a:p>
        </p:txBody>
      </p:sp>
      <p:sp>
        <p:nvSpPr>
          <p:cNvPr id="3" name="Footer Placeholder 2"/>
          <p:cNvSpPr>
            <a:spLocks noGrp="1"/>
          </p:cNvSpPr>
          <p:nvPr>
            <p:ph type="ftr" sz="quarter" idx="4294967295"/>
          </p:nvPr>
        </p:nvSpPr>
        <p:spPr>
          <a:xfrm>
            <a:off x="0" y="6329540"/>
            <a:ext cx="9144000" cy="228601"/>
          </a:xfrm>
          <a:prstGeom prst="rect">
            <a:avLst/>
          </a:prstGeom>
        </p:spPr>
        <p:txBody>
          <a:bodyPr/>
          <a:lstStyle/>
          <a:p>
            <a:r>
              <a:rPr lang="en-GB" sz="1100" dirty="0" smtClean="0">
                <a:solidFill>
                  <a:srgbClr val="292929"/>
                </a:solidFill>
                <a:latin typeface="Arial"/>
                <a:cs typeface="Arial"/>
              </a:rPr>
              <a:t>Source: Aggregated data from Dimension Data and Merchants Global Contact Centre Benchmarking Report</a:t>
            </a:r>
          </a:p>
        </p:txBody>
      </p:sp>
      <p:graphicFrame>
        <p:nvGraphicFramePr>
          <p:cNvPr id="4" name="Chart 3"/>
          <p:cNvGraphicFramePr>
            <a:graphicFrameLocks noChangeAspect="1"/>
          </p:cNvGraphicFramePr>
          <p:nvPr/>
        </p:nvGraphicFramePr>
        <p:xfrm>
          <a:off x="685800" y="1295400"/>
          <a:ext cx="77724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63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182640" y="3810650"/>
            <a:ext cx="3434850" cy="2442560"/>
          </a:xfrm>
          <a:prstGeom prst="rect">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35" name="Rectangle 34"/>
          <p:cNvSpPr/>
          <p:nvPr/>
        </p:nvSpPr>
        <p:spPr>
          <a:xfrm>
            <a:off x="221190" y="3810650"/>
            <a:ext cx="3434850" cy="2442560"/>
          </a:xfrm>
          <a:prstGeom prst="rect">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34" name="Rectangle 33"/>
          <p:cNvSpPr/>
          <p:nvPr/>
        </p:nvSpPr>
        <p:spPr>
          <a:xfrm>
            <a:off x="5182640" y="1215430"/>
            <a:ext cx="3434850" cy="2442560"/>
          </a:xfrm>
          <a:prstGeom prst="rect">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33" name="Rectangle 32"/>
          <p:cNvSpPr/>
          <p:nvPr/>
        </p:nvSpPr>
        <p:spPr>
          <a:xfrm>
            <a:off x="221190" y="1215430"/>
            <a:ext cx="3434850" cy="2442560"/>
          </a:xfrm>
          <a:prstGeom prst="rect">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4" name="Rectangle 3"/>
          <p:cNvSpPr/>
          <p:nvPr/>
        </p:nvSpPr>
        <p:spPr>
          <a:xfrm>
            <a:off x="221190" y="152075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2" name="Title 1"/>
          <p:cNvSpPr>
            <a:spLocks noGrp="1"/>
          </p:cNvSpPr>
          <p:nvPr>
            <p:ph type="title"/>
          </p:nvPr>
        </p:nvSpPr>
        <p:spPr/>
        <p:txBody>
          <a:bodyPr/>
          <a:lstStyle/>
          <a:p>
            <a:r>
              <a:rPr lang="en-US" dirty="0" smtClean="0"/>
              <a:t>Four key themes from this year’s report</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190" y="1520750"/>
            <a:ext cx="1662867" cy="1297610"/>
          </a:xfrm>
          <a:prstGeom prst="rect">
            <a:avLst/>
          </a:prstGeom>
        </p:spPr>
      </p:pic>
      <p:sp>
        <p:nvSpPr>
          <p:cNvPr id="5" name="Rectangle 4"/>
          <p:cNvSpPr/>
          <p:nvPr/>
        </p:nvSpPr>
        <p:spPr>
          <a:xfrm>
            <a:off x="1976780" y="152075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6" name="Rectangle 5"/>
          <p:cNvSpPr/>
          <p:nvPr/>
        </p:nvSpPr>
        <p:spPr>
          <a:xfrm>
            <a:off x="5182640" y="152075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7" name="Rectangle 6"/>
          <p:cNvSpPr/>
          <p:nvPr/>
        </p:nvSpPr>
        <p:spPr>
          <a:xfrm>
            <a:off x="6938230" y="152075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9" name="Rectangle 8"/>
          <p:cNvSpPr/>
          <p:nvPr/>
        </p:nvSpPr>
        <p:spPr>
          <a:xfrm>
            <a:off x="221190" y="411597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10" name="Rectangle 9"/>
          <p:cNvSpPr/>
          <p:nvPr/>
        </p:nvSpPr>
        <p:spPr>
          <a:xfrm>
            <a:off x="1976780" y="411597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11" name="Rectangle 10"/>
          <p:cNvSpPr/>
          <p:nvPr/>
        </p:nvSpPr>
        <p:spPr>
          <a:xfrm>
            <a:off x="5182640" y="411597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12" name="Rectangle 11"/>
          <p:cNvSpPr/>
          <p:nvPr/>
        </p:nvSpPr>
        <p:spPr>
          <a:xfrm>
            <a:off x="6938230" y="411597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6780" y="1520750"/>
            <a:ext cx="1679260" cy="129761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2639" y="1520750"/>
            <a:ext cx="1679261" cy="1297610"/>
          </a:xfrm>
          <a:prstGeom prst="rect">
            <a:avLst/>
          </a:prstGeom>
        </p:spPr>
      </p:pic>
      <p:pic>
        <p:nvPicPr>
          <p:cNvPr id="16" name="Picture 15"/>
          <p:cNvPicPr>
            <a:picLocks noChangeAspect="1"/>
          </p:cNvPicPr>
          <p:nvPr/>
        </p:nvPicPr>
        <p:blipFill>
          <a:blip r:embed="rId5"/>
          <a:stretch>
            <a:fillRect/>
          </a:stretch>
        </p:blipFill>
        <p:spPr>
          <a:xfrm>
            <a:off x="6938230" y="1520750"/>
            <a:ext cx="1679259" cy="1297610"/>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190" y="4115970"/>
            <a:ext cx="1679260" cy="1297610"/>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76780" y="4115971"/>
            <a:ext cx="1679260" cy="1297609"/>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2640" y="4115970"/>
            <a:ext cx="1679260" cy="1297610"/>
          </a:xfrm>
          <a:prstGeom prst="rect">
            <a:avLst/>
          </a:prstGeom>
        </p:spPr>
      </p:pic>
      <p:pic>
        <p:nvPicPr>
          <p:cNvPr id="21" name="Picture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38230" y="4115970"/>
            <a:ext cx="1679260" cy="1297610"/>
          </a:xfrm>
          <a:prstGeom prst="rect">
            <a:avLst/>
          </a:prstGeom>
        </p:spPr>
      </p:pic>
      <p:sp>
        <p:nvSpPr>
          <p:cNvPr id="23" name="TextBox 22"/>
          <p:cNvSpPr txBox="1"/>
          <p:nvPr/>
        </p:nvSpPr>
        <p:spPr>
          <a:xfrm>
            <a:off x="221190" y="2818360"/>
            <a:ext cx="1679260" cy="584776"/>
          </a:xfrm>
          <a:prstGeom prst="rect">
            <a:avLst/>
          </a:prstGeom>
          <a:noFill/>
        </p:spPr>
        <p:txBody>
          <a:bodyPr wrap="square" rtlCol="0">
            <a:spAutoFit/>
          </a:bodyPr>
          <a:lstStyle/>
          <a:p>
            <a:r>
              <a:rPr lang="en-US" sz="1600" b="1" dirty="0" smtClean="0"/>
              <a:t>Rise of Mobility &amp; Social Media</a:t>
            </a:r>
            <a:endParaRPr lang="en-US" sz="1600" b="1" dirty="0"/>
          </a:p>
        </p:txBody>
      </p:sp>
      <p:sp>
        <p:nvSpPr>
          <p:cNvPr id="24" name="TextBox 23"/>
          <p:cNvSpPr txBox="1"/>
          <p:nvPr/>
        </p:nvSpPr>
        <p:spPr>
          <a:xfrm>
            <a:off x="1976780" y="2818360"/>
            <a:ext cx="1679260" cy="830997"/>
          </a:xfrm>
          <a:prstGeom prst="rect">
            <a:avLst/>
          </a:prstGeom>
          <a:noFill/>
        </p:spPr>
        <p:txBody>
          <a:bodyPr wrap="square" rtlCol="0">
            <a:spAutoFit/>
          </a:bodyPr>
          <a:lstStyle/>
          <a:p>
            <a:r>
              <a:rPr lang="en-US" sz="1600" i="1" dirty="0" smtClean="0"/>
              <a:t>How organisations respond</a:t>
            </a:r>
            <a:endParaRPr lang="en-US" sz="1600" i="1" dirty="0"/>
          </a:p>
        </p:txBody>
      </p:sp>
      <p:sp>
        <p:nvSpPr>
          <p:cNvPr id="25" name="TextBox 24"/>
          <p:cNvSpPr txBox="1"/>
          <p:nvPr/>
        </p:nvSpPr>
        <p:spPr>
          <a:xfrm>
            <a:off x="5182640" y="2818360"/>
            <a:ext cx="1679260" cy="830997"/>
          </a:xfrm>
          <a:prstGeom prst="rect">
            <a:avLst/>
          </a:prstGeom>
          <a:noFill/>
        </p:spPr>
        <p:txBody>
          <a:bodyPr wrap="square" rtlCol="0">
            <a:spAutoFit/>
          </a:bodyPr>
          <a:lstStyle/>
          <a:p>
            <a:r>
              <a:rPr lang="en-US" sz="1600" b="1" dirty="0" smtClean="0"/>
              <a:t>Keeping pace in a multi-channel world</a:t>
            </a:r>
            <a:endParaRPr lang="en-US" sz="1600" b="1" dirty="0"/>
          </a:p>
        </p:txBody>
      </p:sp>
      <p:sp>
        <p:nvSpPr>
          <p:cNvPr id="26" name="TextBox 25"/>
          <p:cNvSpPr txBox="1"/>
          <p:nvPr/>
        </p:nvSpPr>
        <p:spPr>
          <a:xfrm>
            <a:off x="6938230" y="2818360"/>
            <a:ext cx="1679260" cy="830997"/>
          </a:xfrm>
          <a:prstGeom prst="rect">
            <a:avLst/>
          </a:prstGeom>
          <a:noFill/>
        </p:spPr>
        <p:txBody>
          <a:bodyPr wrap="square" rtlCol="0">
            <a:spAutoFit/>
          </a:bodyPr>
          <a:lstStyle/>
          <a:p>
            <a:r>
              <a:rPr lang="en-US" sz="1600" i="1" dirty="0" smtClean="0"/>
              <a:t>Whilst dealing with legacy systems</a:t>
            </a:r>
            <a:endParaRPr lang="en-US" sz="1600" i="1" dirty="0"/>
          </a:p>
        </p:txBody>
      </p:sp>
      <p:sp>
        <p:nvSpPr>
          <p:cNvPr id="28" name="TextBox 27"/>
          <p:cNvSpPr txBox="1"/>
          <p:nvPr/>
        </p:nvSpPr>
        <p:spPr>
          <a:xfrm>
            <a:off x="221190" y="5413580"/>
            <a:ext cx="1679260" cy="830997"/>
          </a:xfrm>
          <a:prstGeom prst="rect">
            <a:avLst/>
          </a:prstGeom>
          <a:noFill/>
        </p:spPr>
        <p:txBody>
          <a:bodyPr wrap="square" rtlCol="0">
            <a:spAutoFit/>
          </a:bodyPr>
          <a:lstStyle/>
          <a:p>
            <a:r>
              <a:rPr lang="en-US" sz="1600" b="1" dirty="0" smtClean="0"/>
              <a:t>Who’s keeping score with self service?</a:t>
            </a:r>
            <a:endParaRPr lang="en-US" sz="1600" b="1" dirty="0"/>
          </a:p>
        </p:txBody>
      </p:sp>
      <p:sp>
        <p:nvSpPr>
          <p:cNvPr id="29" name="TextBox 28"/>
          <p:cNvSpPr txBox="1"/>
          <p:nvPr/>
        </p:nvSpPr>
        <p:spPr>
          <a:xfrm>
            <a:off x="1976780" y="5413580"/>
            <a:ext cx="1679260" cy="830997"/>
          </a:xfrm>
          <a:prstGeom prst="rect">
            <a:avLst/>
          </a:prstGeom>
          <a:noFill/>
        </p:spPr>
        <p:txBody>
          <a:bodyPr wrap="square" rtlCol="0">
            <a:spAutoFit/>
          </a:bodyPr>
          <a:lstStyle/>
          <a:p>
            <a:r>
              <a:rPr lang="en-US" sz="1600" i="1" dirty="0" smtClean="0"/>
              <a:t>When did you last check your IVR?</a:t>
            </a:r>
            <a:endParaRPr lang="en-US" sz="1600" i="1" dirty="0"/>
          </a:p>
        </p:txBody>
      </p:sp>
      <p:sp>
        <p:nvSpPr>
          <p:cNvPr id="30" name="TextBox 29"/>
          <p:cNvSpPr txBox="1"/>
          <p:nvPr/>
        </p:nvSpPr>
        <p:spPr>
          <a:xfrm>
            <a:off x="5182640" y="5413580"/>
            <a:ext cx="1679260" cy="584776"/>
          </a:xfrm>
          <a:prstGeom prst="rect">
            <a:avLst/>
          </a:prstGeom>
          <a:noFill/>
        </p:spPr>
        <p:txBody>
          <a:bodyPr wrap="square" rtlCol="0">
            <a:spAutoFit/>
          </a:bodyPr>
          <a:lstStyle/>
          <a:p>
            <a:r>
              <a:rPr lang="en-US" sz="1600" b="1" dirty="0" smtClean="0"/>
              <a:t>Let’s move to the enterprise!</a:t>
            </a:r>
            <a:endParaRPr lang="en-US" sz="1600" b="1" dirty="0"/>
          </a:p>
        </p:txBody>
      </p:sp>
      <p:sp>
        <p:nvSpPr>
          <p:cNvPr id="31" name="TextBox 30"/>
          <p:cNvSpPr txBox="1"/>
          <p:nvPr/>
        </p:nvSpPr>
        <p:spPr>
          <a:xfrm>
            <a:off x="6938230" y="5413580"/>
            <a:ext cx="1679260" cy="584776"/>
          </a:xfrm>
          <a:prstGeom prst="rect">
            <a:avLst/>
          </a:prstGeom>
          <a:noFill/>
        </p:spPr>
        <p:txBody>
          <a:bodyPr wrap="square" rtlCol="0">
            <a:spAutoFit/>
          </a:bodyPr>
          <a:lstStyle/>
          <a:p>
            <a:r>
              <a:rPr lang="en-US" sz="1600" i="1" dirty="0" smtClean="0"/>
              <a:t>One size </a:t>
            </a:r>
            <a:r>
              <a:rPr lang="en-US" sz="1600" i="1" dirty="0" err="1" smtClean="0"/>
              <a:t>doesn</a:t>
            </a:r>
            <a:r>
              <a:rPr lang="fr-FR" sz="1600" i="1" dirty="0" smtClean="0"/>
              <a:t>’</a:t>
            </a:r>
            <a:r>
              <a:rPr lang="en-US" sz="1600" i="1" dirty="0" smtClean="0"/>
              <a:t>t fit all</a:t>
            </a:r>
            <a:endParaRPr lang="en-US" sz="1600" i="1" dirty="0"/>
          </a:p>
        </p:txBody>
      </p:sp>
    </p:spTree>
    <p:extLst>
      <p:ext uri="{BB962C8B-B14F-4D97-AF65-F5344CB8AC3E}">
        <p14:creationId xmlns:p14="http://schemas.microsoft.com/office/powerpoint/2010/main" val="2326579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Social Media and Cloud</a:t>
            </a:r>
            <a:endParaRPr lang="en-US" dirty="0"/>
          </a:p>
        </p:txBody>
      </p:sp>
      <p:sp>
        <p:nvSpPr>
          <p:cNvPr id="3" name="Rectangle 2"/>
          <p:cNvSpPr/>
          <p:nvPr/>
        </p:nvSpPr>
        <p:spPr>
          <a:xfrm>
            <a:off x="1289810" y="2665700"/>
            <a:ext cx="1679260" cy="1297610"/>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sp>
        <p:nvSpPr>
          <p:cNvPr id="4" name="Rectangle 3"/>
          <p:cNvSpPr/>
          <p:nvPr/>
        </p:nvSpPr>
        <p:spPr>
          <a:xfrm>
            <a:off x="5411630" y="1749740"/>
            <a:ext cx="2900540" cy="2213571"/>
          </a:xfrm>
          <a:prstGeom prst="rect">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9809" y="1749740"/>
            <a:ext cx="2829171" cy="22535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1630" y="1749740"/>
            <a:ext cx="2900539" cy="2213572"/>
          </a:xfrm>
          <a:prstGeom prst="rect">
            <a:avLst/>
          </a:prstGeom>
        </p:spPr>
      </p:pic>
      <p:sp>
        <p:nvSpPr>
          <p:cNvPr id="7" name="TextBox 6"/>
          <p:cNvSpPr txBox="1"/>
          <p:nvPr/>
        </p:nvSpPr>
        <p:spPr>
          <a:xfrm>
            <a:off x="1289810" y="4039640"/>
            <a:ext cx="1679260" cy="1200328"/>
          </a:xfrm>
          <a:prstGeom prst="rect">
            <a:avLst/>
          </a:prstGeom>
          <a:noFill/>
        </p:spPr>
        <p:txBody>
          <a:bodyPr wrap="square" rtlCol="0">
            <a:spAutoFit/>
          </a:bodyPr>
          <a:lstStyle/>
          <a:p>
            <a:r>
              <a:rPr lang="en-US" sz="2400" dirty="0" smtClean="0"/>
              <a:t>More haste, less speed</a:t>
            </a:r>
            <a:endParaRPr lang="en-US" sz="2400" dirty="0"/>
          </a:p>
        </p:txBody>
      </p:sp>
      <p:sp>
        <p:nvSpPr>
          <p:cNvPr id="8" name="TextBox 7"/>
          <p:cNvSpPr txBox="1"/>
          <p:nvPr/>
        </p:nvSpPr>
        <p:spPr>
          <a:xfrm>
            <a:off x="5411630" y="3963311"/>
            <a:ext cx="1679260" cy="1569660"/>
          </a:xfrm>
          <a:prstGeom prst="rect">
            <a:avLst/>
          </a:prstGeom>
          <a:noFill/>
        </p:spPr>
        <p:txBody>
          <a:bodyPr wrap="square" rtlCol="0">
            <a:spAutoFit/>
          </a:bodyPr>
          <a:lstStyle/>
          <a:p>
            <a:r>
              <a:rPr lang="en-GB" sz="2400" dirty="0" smtClean="0"/>
              <a:t>Cloud Nirvana? Not Exactly</a:t>
            </a:r>
            <a:endParaRPr lang="en-US" sz="2400" dirty="0"/>
          </a:p>
        </p:txBody>
      </p:sp>
    </p:spTree>
    <p:extLst>
      <p:ext uri="{BB962C8B-B14F-4D97-AF65-F5344CB8AC3E}">
        <p14:creationId xmlns:p14="http://schemas.microsoft.com/office/powerpoint/2010/main" val="343359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bwMode="white">
          <a:xfrm>
            <a:off x="1747838" y="2970213"/>
            <a:ext cx="5648325" cy="3054350"/>
          </a:xfrm>
        </p:spPr>
        <p:txBody>
          <a:bodyPr/>
          <a:lstStyle/>
          <a:p>
            <a:r>
              <a:rPr lang="en-US" sz="1800" dirty="0"/>
              <a:t>  </a:t>
            </a:r>
            <a:r>
              <a:rPr lang="en-US" sz="1800" b="1" dirty="0" smtClean="0"/>
              <a:t>Why benchmarking</a:t>
            </a:r>
          </a:p>
          <a:p>
            <a:r>
              <a:rPr lang="en-US" sz="1800" dirty="0" smtClean="0"/>
              <a:t>The Report</a:t>
            </a:r>
            <a:endParaRPr lang="en-US" sz="1800" dirty="0"/>
          </a:p>
          <a:p>
            <a:r>
              <a:rPr lang="en-US" sz="1800" dirty="0" smtClean="0"/>
              <a:t>Top </a:t>
            </a:r>
            <a:r>
              <a:rPr lang="en-US" sz="1800" dirty="0"/>
              <a:t>line results from </a:t>
            </a:r>
            <a:r>
              <a:rPr lang="en-US" sz="1800" dirty="0" smtClean="0"/>
              <a:t>2012</a:t>
            </a:r>
          </a:p>
          <a:p>
            <a:r>
              <a:rPr lang="da-DK" sz="1800" dirty="0" smtClean="0"/>
              <a:t>Plans </a:t>
            </a:r>
            <a:r>
              <a:rPr lang="da-DK" sz="1800" dirty="0"/>
              <a:t>for 2013</a:t>
            </a:r>
          </a:p>
          <a:p>
            <a:r>
              <a:rPr lang="da-DK" sz="1800" dirty="0" err="1" smtClean="0"/>
              <a:t>Taking</a:t>
            </a:r>
            <a:r>
              <a:rPr lang="da-DK" sz="1800" dirty="0" smtClean="0"/>
              <a:t> Part</a:t>
            </a:r>
            <a:endParaRPr lang="en-ZA" dirty="0" smtClean="0"/>
          </a:p>
        </p:txBody>
      </p:sp>
    </p:spTree>
    <p:extLst>
      <p:ext uri="{BB962C8B-B14F-4D97-AF65-F5344CB8AC3E}">
        <p14:creationId xmlns:p14="http://schemas.microsoft.com/office/powerpoint/2010/main" val="150348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Mobility &amp; Socal Media</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7595358"/>
              </p:ext>
            </p:extLst>
          </p:nvPr>
        </p:nvGraphicFramePr>
        <p:xfrm>
          <a:off x="144860" y="4192300"/>
          <a:ext cx="8550275" cy="198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97520" y="1520750"/>
            <a:ext cx="4579800" cy="1631216"/>
          </a:xfrm>
          <a:prstGeom prst="rect">
            <a:avLst/>
          </a:prstGeom>
        </p:spPr>
        <p:txBody>
          <a:bodyPr wrap="square">
            <a:spAutoFit/>
          </a:bodyPr>
          <a:lstStyle/>
          <a:p>
            <a:r>
              <a:rPr lang="en-US" sz="2000" b="1" dirty="0"/>
              <a:t>A customer revolution enabled by mobility, but fueled by social </a:t>
            </a:r>
            <a:r>
              <a:rPr lang="en-US" sz="2000" b="1" dirty="0" smtClean="0"/>
              <a:t>media</a:t>
            </a:r>
          </a:p>
          <a:p>
            <a:endParaRPr lang="en-US" sz="2000" b="1" dirty="0"/>
          </a:p>
          <a:p>
            <a:r>
              <a:rPr lang="en-US" sz="2000" b="1" dirty="0"/>
              <a:t>C</a:t>
            </a:r>
            <a:r>
              <a:rPr lang="en-US" sz="2000" b="1" dirty="0" smtClean="0"/>
              <a:t>onsumers are dictating their channels of choice</a:t>
            </a:r>
            <a:endParaRPr lang="en-US" sz="2000" b="1" dirty="0"/>
          </a:p>
        </p:txBody>
      </p:sp>
      <p:pic>
        <p:nvPicPr>
          <p:cNvPr id="11" name="Picture 10"/>
          <p:cNvPicPr>
            <a:picLocks noChangeAspect="1"/>
          </p:cNvPicPr>
          <p:nvPr/>
        </p:nvPicPr>
        <p:blipFill>
          <a:blip r:embed="rId7"/>
          <a:stretch>
            <a:fillRect/>
          </a:stretch>
        </p:blipFill>
        <p:spPr>
          <a:xfrm>
            <a:off x="5564290" y="1520750"/>
            <a:ext cx="3127270" cy="2440350"/>
          </a:xfrm>
          <a:prstGeom prst="rect">
            <a:avLst/>
          </a:prstGeom>
        </p:spPr>
      </p:pic>
    </p:spTree>
    <p:extLst>
      <p:ext uri="{BB962C8B-B14F-4D97-AF65-F5344CB8AC3E}">
        <p14:creationId xmlns:p14="http://schemas.microsoft.com/office/powerpoint/2010/main" val="365881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How are organisations responding?</a:t>
            </a:r>
            <a:endParaRPr lang="en-ZA" dirty="0"/>
          </a:p>
        </p:txBody>
      </p:sp>
      <p:sp>
        <p:nvSpPr>
          <p:cNvPr id="5" name="Rectangle 4"/>
          <p:cNvSpPr/>
          <p:nvPr/>
        </p:nvSpPr>
        <p:spPr>
          <a:xfrm>
            <a:off x="450180" y="1444420"/>
            <a:ext cx="4427140" cy="1015663"/>
          </a:xfrm>
          <a:prstGeom prst="rect">
            <a:avLst/>
          </a:prstGeom>
        </p:spPr>
        <p:txBody>
          <a:bodyPr wrap="square">
            <a:spAutoFit/>
          </a:bodyPr>
          <a:lstStyle/>
          <a:p>
            <a:r>
              <a:rPr lang="en-US" sz="2000" b="1" dirty="0"/>
              <a:t>The big question is how effectively organisations can </a:t>
            </a:r>
            <a:r>
              <a:rPr lang="en-US" sz="2000" b="1" dirty="0" smtClean="0"/>
              <a:t>respond to this evolution  </a:t>
            </a:r>
            <a:endParaRPr lang="en-US" sz="2000" b="1" dirty="0"/>
          </a:p>
        </p:txBody>
      </p:sp>
      <p:graphicFrame>
        <p:nvGraphicFramePr>
          <p:cNvPr id="8" name="Content Placeholder 6"/>
          <p:cNvGraphicFramePr>
            <a:graphicFrameLocks/>
          </p:cNvGraphicFramePr>
          <p:nvPr>
            <p:extLst>
              <p:ext uri="{D42A27DB-BD31-4B8C-83A1-F6EECF244321}">
                <p14:modId xmlns:p14="http://schemas.microsoft.com/office/powerpoint/2010/main" val="604858721"/>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5716950" y="1215430"/>
            <a:ext cx="3190690" cy="3190690"/>
          </a:xfrm>
          <a:prstGeom prst="rect">
            <a:avLst/>
          </a:prstGeom>
        </p:spPr>
      </p:pic>
    </p:spTree>
    <p:extLst>
      <p:ext uri="{BB962C8B-B14F-4D97-AF65-F5344CB8AC3E}">
        <p14:creationId xmlns:p14="http://schemas.microsoft.com/office/powerpoint/2010/main" val="4285850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Keeping pace with a multi-channel world</a:t>
            </a:r>
            <a:endParaRPr lang="en-ZA" dirty="0"/>
          </a:p>
        </p:txBody>
      </p:sp>
      <p:sp>
        <p:nvSpPr>
          <p:cNvPr id="5" name="Rectangle 4"/>
          <p:cNvSpPr/>
          <p:nvPr/>
        </p:nvSpPr>
        <p:spPr>
          <a:xfrm>
            <a:off x="450180" y="1444420"/>
            <a:ext cx="4808790" cy="1938992"/>
          </a:xfrm>
          <a:prstGeom prst="rect">
            <a:avLst/>
          </a:prstGeom>
        </p:spPr>
        <p:txBody>
          <a:bodyPr wrap="square">
            <a:spAutoFit/>
          </a:bodyPr>
          <a:lstStyle/>
          <a:p>
            <a:r>
              <a:rPr lang="en-US" sz="2000" b="1" dirty="0" smtClean="0"/>
              <a:t>Keeping up with ‘business as usual’ challenges is hard enough…..</a:t>
            </a:r>
          </a:p>
          <a:p>
            <a:endParaRPr lang="en-US" sz="2000" b="1" dirty="0"/>
          </a:p>
          <a:p>
            <a:r>
              <a:rPr lang="en-US" sz="2000" b="1" dirty="0" smtClean="0"/>
              <a:t>but new channel expectations are putting contact </a:t>
            </a:r>
            <a:r>
              <a:rPr lang="en-US" sz="2000" b="1" dirty="0" err="1" smtClean="0"/>
              <a:t>centres</a:t>
            </a:r>
            <a:r>
              <a:rPr lang="en-US" sz="2000" b="1" dirty="0" smtClean="0"/>
              <a:t> under more pressure</a:t>
            </a:r>
            <a:endParaRPr lang="en-US" sz="2000" b="1" dirty="0"/>
          </a:p>
        </p:txBody>
      </p:sp>
      <p:graphicFrame>
        <p:nvGraphicFramePr>
          <p:cNvPr id="8" name="Content Placeholder 6"/>
          <p:cNvGraphicFramePr>
            <a:graphicFrameLocks/>
          </p:cNvGraphicFramePr>
          <p:nvPr>
            <p:extLst>
              <p:ext uri="{D42A27DB-BD31-4B8C-83A1-F6EECF244321}">
                <p14:modId xmlns:p14="http://schemas.microsoft.com/office/powerpoint/2010/main" val="4063382006"/>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5869610" y="1495051"/>
            <a:ext cx="3053200" cy="2546890"/>
          </a:xfrm>
          <a:prstGeom prst="rect">
            <a:avLst/>
          </a:prstGeom>
        </p:spPr>
      </p:pic>
    </p:spTree>
    <p:extLst>
      <p:ext uri="{BB962C8B-B14F-4D97-AF65-F5344CB8AC3E}">
        <p14:creationId xmlns:p14="http://schemas.microsoft.com/office/powerpoint/2010/main" val="2460215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Dealing with legacy systems</a:t>
            </a:r>
          </a:p>
        </p:txBody>
      </p:sp>
      <p:sp>
        <p:nvSpPr>
          <p:cNvPr id="4" name="Rectangle 3"/>
          <p:cNvSpPr/>
          <p:nvPr/>
        </p:nvSpPr>
        <p:spPr>
          <a:xfrm>
            <a:off x="450180" y="1291760"/>
            <a:ext cx="5190440" cy="1323439"/>
          </a:xfrm>
          <a:prstGeom prst="rect">
            <a:avLst/>
          </a:prstGeom>
        </p:spPr>
        <p:txBody>
          <a:bodyPr wrap="square">
            <a:spAutoFit/>
          </a:bodyPr>
          <a:lstStyle/>
          <a:p>
            <a:r>
              <a:rPr lang="en-US" sz="2000" b="1" dirty="0" smtClean="0"/>
              <a:t>The </a:t>
            </a:r>
            <a:r>
              <a:rPr lang="en-US" sz="2000" b="1" dirty="0"/>
              <a:t>big challenge </a:t>
            </a:r>
            <a:r>
              <a:rPr lang="en-US" sz="2000" b="1" dirty="0" smtClean="0"/>
              <a:t>for many </a:t>
            </a:r>
            <a:r>
              <a:rPr lang="en-US" sz="2000" b="1" dirty="0"/>
              <a:t>contact </a:t>
            </a:r>
            <a:r>
              <a:rPr lang="en-US" sz="2000" b="1" dirty="0" err="1"/>
              <a:t>centres</a:t>
            </a:r>
            <a:r>
              <a:rPr lang="en-US" sz="2000" b="1" dirty="0"/>
              <a:t> </a:t>
            </a:r>
            <a:r>
              <a:rPr lang="en-US" sz="2000" b="1" dirty="0" smtClean="0"/>
              <a:t>is </a:t>
            </a:r>
            <a:r>
              <a:rPr lang="en-US" sz="2000" b="1" u="sng" dirty="0"/>
              <a:t>ageing technology</a:t>
            </a:r>
            <a:r>
              <a:rPr lang="en-US" sz="2000" b="1" dirty="0"/>
              <a:t>, which is expensive to maintain and </a:t>
            </a:r>
            <a:r>
              <a:rPr lang="en-US" sz="2000" b="1" dirty="0" smtClean="0"/>
              <a:t>costly to upgrade</a:t>
            </a:r>
            <a:endParaRPr lang="en-US" sz="2000" b="1" dirty="0"/>
          </a:p>
        </p:txBody>
      </p:sp>
      <p:pic>
        <p:nvPicPr>
          <p:cNvPr id="5" name="Picture 4"/>
          <p:cNvPicPr>
            <a:picLocks noChangeAspect="1"/>
          </p:cNvPicPr>
          <p:nvPr/>
        </p:nvPicPr>
        <p:blipFill>
          <a:blip r:embed="rId3"/>
          <a:stretch>
            <a:fillRect/>
          </a:stretch>
        </p:blipFill>
        <p:spPr>
          <a:xfrm>
            <a:off x="6022269" y="1520750"/>
            <a:ext cx="2657505" cy="2442560"/>
          </a:xfrm>
          <a:prstGeom prst="rect">
            <a:avLst/>
          </a:prstGeom>
        </p:spPr>
      </p:pic>
      <p:graphicFrame>
        <p:nvGraphicFramePr>
          <p:cNvPr id="7" name="Content Placeholder 6"/>
          <p:cNvGraphicFramePr>
            <a:graphicFrameLocks/>
          </p:cNvGraphicFramePr>
          <p:nvPr>
            <p:extLst>
              <p:ext uri="{D42A27DB-BD31-4B8C-83A1-F6EECF244321}">
                <p14:modId xmlns:p14="http://schemas.microsoft.com/office/powerpoint/2010/main" val="77915588"/>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938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The customer revolution – more haste, less speed </a:t>
            </a:r>
          </a:p>
        </p:txBody>
      </p:sp>
      <p:sp>
        <p:nvSpPr>
          <p:cNvPr id="3" name="TextBox 2"/>
          <p:cNvSpPr txBox="1"/>
          <p:nvPr/>
        </p:nvSpPr>
        <p:spPr>
          <a:xfrm>
            <a:off x="297520" y="1215430"/>
            <a:ext cx="4961450" cy="4708981"/>
          </a:xfrm>
          <a:prstGeom prst="rect">
            <a:avLst/>
          </a:prstGeom>
          <a:noFill/>
        </p:spPr>
        <p:txBody>
          <a:bodyPr wrap="square" rtlCol="0">
            <a:spAutoFit/>
          </a:bodyPr>
          <a:lstStyle/>
          <a:p>
            <a:pPr marL="285750" indent="-285750">
              <a:buFont typeface="Arial"/>
              <a:buChar char="•"/>
            </a:pPr>
            <a:endParaRPr lang="en-US" sz="2000" b="1" dirty="0"/>
          </a:p>
          <a:p>
            <a:pPr marL="285750" indent="-285750">
              <a:buFont typeface="Arial"/>
              <a:buChar char="•"/>
            </a:pPr>
            <a:r>
              <a:rPr lang="en-US" sz="2000" b="1" dirty="0" smtClean="0"/>
              <a:t>The mega trends of </a:t>
            </a:r>
            <a:r>
              <a:rPr lang="en-US" sz="2000" b="1" i="1" u="sng" dirty="0" smtClean="0"/>
              <a:t>mobility</a:t>
            </a:r>
            <a:r>
              <a:rPr lang="en-US" sz="2000" b="1" dirty="0" smtClean="0"/>
              <a:t> the prevalence of Internet-based services including video, web-chat, and </a:t>
            </a:r>
            <a:r>
              <a:rPr lang="en-US" sz="2000" b="1" i="1" u="sng" dirty="0" smtClean="0"/>
              <a:t>social media </a:t>
            </a:r>
            <a:r>
              <a:rPr lang="en-US" sz="2000" b="1" dirty="0" smtClean="0"/>
              <a:t>are completely transforming the way we communicate with organisations</a:t>
            </a:r>
            <a:endParaRPr lang="en-US" sz="2000" b="1" dirty="0"/>
          </a:p>
          <a:p>
            <a:pPr marL="285750" indent="-285750">
              <a:buFont typeface="Arial"/>
              <a:buChar char="•"/>
            </a:pPr>
            <a:endParaRPr lang="en-US" sz="2000" b="1" dirty="0" smtClean="0"/>
          </a:p>
          <a:p>
            <a:endParaRPr lang="en-US" sz="2000" b="1" dirty="0"/>
          </a:p>
          <a:p>
            <a:pPr marL="285750" indent="-285750">
              <a:buFont typeface="Arial"/>
              <a:buChar char="•"/>
            </a:pPr>
            <a:endParaRPr lang="en-US" sz="2000" b="1" dirty="0" smtClean="0"/>
          </a:p>
          <a:p>
            <a:pPr marL="285750" indent="-285750">
              <a:buFont typeface="Arial"/>
              <a:buChar char="•"/>
            </a:pPr>
            <a:r>
              <a:rPr lang="en-US" sz="2000" b="1" dirty="0" smtClean="0"/>
              <a:t>This is causing a </a:t>
            </a:r>
            <a:r>
              <a:rPr lang="en-US" sz="2000" b="1" i="1" u="sng" dirty="0" smtClean="0"/>
              <a:t>rush</a:t>
            </a:r>
            <a:r>
              <a:rPr lang="en-US" sz="2000" b="1" dirty="0" smtClean="0"/>
              <a:t> </a:t>
            </a:r>
            <a:r>
              <a:rPr lang="en-US" sz="2000" b="1" dirty="0"/>
              <a:t>to </a:t>
            </a:r>
            <a:r>
              <a:rPr lang="en-US" sz="2000" b="1" dirty="0" smtClean="0"/>
              <a:t>implement new channels to meet </a:t>
            </a:r>
            <a:r>
              <a:rPr lang="en-US" sz="2000" b="1" dirty="0"/>
              <a:t>customer demand, rather than at their own </a:t>
            </a:r>
            <a:r>
              <a:rPr lang="en-US" sz="2000" b="1" dirty="0" smtClean="0"/>
              <a:t>convenience</a:t>
            </a:r>
            <a:endParaRPr lang="en-US" sz="2000" b="1" dirty="0"/>
          </a:p>
          <a:p>
            <a:pPr marL="285750" indent="-285750">
              <a:buFont typeface="Arial"/>
              <a:buChar char="•"/>
            </a:pPr>
            <a:endParaRPr lang="en-US" sz="2000" b="1" dirty="0"/>
          </a:p>
        </p:txBody>
      </p:sp>
      <p:pic>
        <p:nvPicPr>
          <p:cNvPr id="4" name="Picture 3"/>
          <p:cNvPicPr>
            <a:picLocks noChangeAspect="1"/>
          </p:cNvPicPr>
          <p:nvPr/>
        </p:nvPicPr>
        <p:blipFill>
          <a:blip r:embed="rId3"/>
          <a:stretch>
            <a:fillRect/>
          </a:stretch>
        </p:blipFill>
        <p:spPr>
          <a:xfrm>
            <a:off x="5335300" y="1520750"/>
            <a:ext cx="3633890" cy="4245362"/>
          </a:xfrm>
          <a:prstGeom prst="rect">
            <a:avLst/>
          </a:prstGeom>
        </p:spPr>
      </p:pic>
    </p:spTree>
    <p:extLst>
      <p:ext uri="{BB962C8B-B14F-4D97-AF65-F5344CB8AC3E}">
        <p14:creationId xmlns:p14="http://schemas.microsoft.com/office/powerpoint/2010/main" val="299121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Who’s keeping score with self –service?</a:t>
            </a:r>
          </a:p>
        </p:txBody>
      </p:sp>
      <p:sp>
        <p:nvSpPr>
          <p:cNvPr id="3" name="TextBox 2"/>
          <p:cNvSpPr txBox="1"/>
          <p:nvPr/>
        </p:nvSpPr>
        <p:spPr>
          <a:xfrm>
            <a:off x="297520" y="1482603"/>
            <a:ext cx="4121820" cy="1938992"/>
          </a:xfrm>
          <a:prstGeom prst="rect">
            <a:avLst/>
          </a:prstGeom>
          <a:noFill/>
        </p:spPr>
        <p:txBody>
          <a:bodyPr wrap="square" rtlCol="0">
            <a:spAutoFit/>
          </a:bodyPr>
          <a:lstStyle/>
          <a:p>
            <a:r>
              <a:rPr lang="en-US" sz="2000" b="1" dirty="0" smtClean="0"/>
              <a:t>Self-service channels such as IVR the most commonly used channel ….</a:t>
            </a:r>
          </a:p>
          <a:p>
            <a:endParaRPr lang="en-US" sz="2000" b="1" dirty="0"/>
          </a:p>
          <a:p>
            <a:r>
              <a:rPr lang="en-US" sz="2000" b="1" dirty="0" smtClean="0"/>
              <a:t>…..but the absence of cost measurement is staggering</a:t>
            </a:r>
            <a:endParaRPr lang="en-US" sz="2000" b="1" dirty="0"/>
          </a:p>
        </p:txBody>
      </p:sp>
      <p:graphicFrame>
        <p:nvGraphicFramePr>
          <p:cNvPr id="5" name="Content Placeholder 6"/>
          <p:cNvGraphicFramePr>
            <a:graphicFrameLocks/>
          </p:cNvGraphicFramePr>
          <p:nvPr>
            <p:extLst>
              <p:ext uri="{D42A27DB-BD31-4B8C-83A1-F6EECF244321}">
                <p14:modId xmlns:p14="http://schemas.microsoft.com/office/powerpoint/2010/main" val="2986697343"/>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029980" y="1444420"/>
            <a:ext cx="3594100" cy="2260600"/>
          </a:xfrm>
          <a:prstGeom prst="rect">
            <a:avLst/>
          </a:prstGeom>
        </p:spPr>
      </p:pic>
    </p:spTree>
    <p:extLst>
      <p:ext uri="{BB962C8B-B14F-4D97-AF65-F5344CB8AC3E}">
        <p14:creationId xmlns:p14="http://schemas.microsoft.com/office/powerpoint/2010/main" val="4128559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When did you last check your IVR?</a:t>
            </a:r>
          </a:p>
        </p:txBody>
      </p:sp>
      <p:sp>
        <p:nvSpPr>
          <p:cNvPr id="3" name="TextBox 2"/>
          <p:cNvSpPr txBox="1"/>
          <p:nvPr/>
        </p:nvSpPr>
        <p:spPr>
          <a:xfrm>
            <a:off x="297520" y="1215430"/>
            <a:ext cx="4274480" cy="1015663"/>
          </a:xfrm>
          <a:prstGeom prst="rect">
            <a:avLst/>
          </a:prstGeom>
          <a:noFill/>
        </p:spPr>
        <p:txBody>
          <a:bodyPr wrap="square" rtlCol="0">
            <a:spAutoFit/>
          </a:bodyPr>
          <a:lstStyle/>
          <a:p>
            <a:r>
              <a:rPr lang="en-US" sz="2000" b="1" dirty="0" smtClean="0"/>
              <a:t>There is considerable neglect of IVR self-service </a:t>
            </a:r>
          </a:p>
          <a:p>
            <a:endParaRPr lang="en-US" sz="2000" b="1" dirty="0" smtClean="0"/>
          </a:p>
        </p:txBody>
      </p:sp>
      <p:graphicFrame>
        <p:nvGraphicFramePr>
          <p:cNvPr id="8" name="Content Placeholder 6"/>
          <p:cNvGraphicFramePr>
            <a:graphicFrameLocks/>
          </p:cNvGraphicFramePr>
          <p:nvPr>
            <p:extLst>
              <p:ext uri="{D42A27DB-BD31-4B8C-83A1-F6EECF244321}">
                <p14:modId xmlns:p14="http://schemas.microsoft.com/office/powerpoint/2010/main" val="3331336912"/>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869610" y="1215430"/>
            <a:ext cx="2552700" cy="3187700"/>
          </a:xfrm>
          <a:prstGeom prst="rect">
            <a:avLst/>
          </a:prstGeom>
        </p:spPr>
      </p:pic>
    </p:spTree>
    <p:extLst>
      <p:ext uri="{BB962C8B-B14F-4D97-AF65-F5344CB8AC3E}">
        <p14:creationId xmlns:p14="http://schemas.microsoft.com/office/powerpoint/2010/main" val="3177492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Let’s move to the enterprise</a:t>
            </a:r>
          </a:p>
        </p:txBody>
      </p:sp>
      <p:sp>
        <p:nvSpPr>
          <p:cNvPr id="3" name="TextBox 2"/>
          <p:cNvSpPr txBox="1"/>
          <p:nvPr/>
        </p:nvSpPr>
        <p:spPr>
          <a:xfrm>
            <a:off x="297520" y="1219222"/>
            <a:ext cx="4121820" cy="2246769"/>
          </a:xfrm>
          <a:prstGeom prst="rect">
            <a:avLst/>
          </a:prstGeom>
          <a:noFill/>
        </p:spPr>
        <p:txBody>
          <a:bodyPr wrap="square" rtlCol="0">
            <a:spAutoFit/>
          </a:bodyPr>
          <a:lstStyle/>
          <a:p>
            <a:r>
              <a:rPr lang="en-US" sz="2000" b="1" dirty="0" smtClean="0"/>
              <a:t>The combination of ageing, high maintenance and poor functionality in IT is forcing change</a:t>
            </a:r>
            <a:endParaRPr lang="en-US" sz="2000" b="1" dirty="0"/>
          </a:p>
          <a:p>
            <a:pPr marL="285750" indent="-285750">
              <a:buFont typeface="Arial"/>
              <a:buChar char="•"/>
            </a:pPr>
            <a:endParaRPr lang="en-US" sz="2000" b="1" dirty="0"/>
          </a:p>
          <a:p>
            <a:endParaRPr lang="en-US" sz="2000" b="1" dirty="0"/>
          </a:p>
          <a:p>
            <a:pPr marL="285750" indent="-285750">
              <a:buFont typeface="Arial"/>
              <a:buChar char="•"/>
            </a:pPr>
            <a:endParaRPr lang="en-US" sz="2000" b="1" dirty="0"/>
          </a:p>
        </p:txBody>
      </p:sp>
      <p:graphicFrame>
        <p:nvGraphicFramePr>
          <p:cNvPr id="5" name="Content Placeholder 6"/>
          <p:cNvGraphicFramePr>
            <a:graphicFrameLocks/>
          </p:cNvGraphicFramePr>
          <p:nvPr>
            <p:extLst>
              <p:ext uri="{D42A27DB-BD31-4B8C-83A1-F6EECF244321}">
                <p14:modId xmlns:p14="http://schemas.microsoft.com/office/powerpoint/2010/main" val="2443753294"/>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258970" y="1444420"/>
            <a:ext cx="3302000" cy="2463800"/>
          </a:xfrm>
          <a:prstGeom prst="rect">
            <a:avLst/>
          </a:prstGeom>
        </p:spPr>
      </p:pic>
    </p:spTree>
    <p:extLst>
      <p:ext uri="{BB962C8B-B14F-4D97-AF65-F5344CB8AC3E}">
        <p14:creationId xmlns:p14="http://schemas.microsoft.com/office/powerpoint/2010/main" val="412855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One size doesn’t fit all</a:t>
            </a:r>
          </a:p>
        </p:txBody>
      </p:sp>
      <p:sp>
        <p:nvSpPr>
          <p:cNvPr id="3" name="TextBox 2"/>
          <p:cNvSpPr txBox="1"/>
          <p:nvPr/>
        </p:nvSpPr>
        <p:spPr>
          <a:xfrm>
            <a:off x="297520" y="1460458"/>
            <a:ext cx="4579800" cy="2554545"/>
          </a:xfrm>
          <a:prstGeom prst="rect">
            <a:avLst/>
          </a:prstGeom>
          <a:noFill/>
        </p:spPr>
        <p:txBody>
          <a:bodyPr wrap="square" rtlCol="0">
            <a:spAutoFit/>
          </a:bodyPr>
          <a:lstStyle/>
          <a:p>
            <a:r>
              <a:rPr lang="en-US" sz="2000" b="1" dirty="0" smtClean="0"/>
              <a:t>Just 59% believe their current core infrastructure components - CRM, CTI, routing, self-service, WFM etc. - meets their </a:t>
            </a:r>
            <a:r>
              <a:rPr lang="en-US" sz="2000" b="1" i="1" dirty="0" smtClean="0"/>
              <a:t>current</a:t>
            </a:r>
            <a:r>
              <a:rPr lang="en-US" sz="2000" b="1" dirty="0" smtClean="0"/>
              <a:t> needs…</a:t>
            </a:r>
          </a:p>
          <a:p>
            <a:endParaRPr lang="en-US" sz="2000" b="1" dirty="0"/>
          </a:p>
          <a:p>
            <a:r>
              <a:rPr lang="en-US" sz="2000" b="1" dirty="0" smtClean="0"/>
              <a:t>….while for future needs, this figure drops to just 13.8%.</a:t>
            </a:r>
          </a:p>
          <a:p>
            <a:pPr marL="285750" indent="-285750">
              <a:buFont typeface="Arial"/>
              <a:buChar char="•"/>
            </a:pPr>
            <a:endParaRPr lang="en-US" sz="2000" b="1" dirty="0"/>
          </a:p>
        </p:txBody>
      </p:sp>
      <p:graphicFrame>
        <p:nvGraphicFramePr>
          <p:cNvPr id="5" name="Content Placeholder 6"/>
          <p:cNvGraphicFramePr>
            <a:graphicFrameLocks/>
          </p:cNvGraphicFramePr>
          <p:nvPr>
            <p:extLst>
              <p:ext uri="{D42A27DB-BD31-4B8C-83A1-F6EECF244321}">
                <p14:modId xmlns:p14="http://schemas.microsoft.com/office/powerpoint/2010/main" val="3792240174"/>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106310" y="1444420"/>
            <a:ext cx="3492500" cy="2324100"/>
          </a:xfrm>
          <a:prstGeom prst="rect">
            <a:avLst/>
          </a:prstGeom>
        </p:spPr>
      </p:pic>
    </p:spTree>
    <p:extLst>
      <p:ext uri="{BB962C8B-B14F-4D97-AF65-F5344CB8AC3E}">
        <p14:creationId xmlns:p14="http://schemas.microsoft.com/office/powerpoint/2010/main" val="1946769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ZA" dirty="0" smtClean="0"/>
              <a:t>Cloud Nirvana?  Not Exactly</a:t>
            </a:r>
          </a:p>
        </p:txBody>
      </p:sp>
      <p:sp>
        <p:nvSpPr>
          <p:cNvPr id="3" name="TextBox 2"/>
          <p:cNvSpPr txBox="1"/>
          <p:nvPr/>
        </p:nvSpPr>
        <p:spPr>
          <a:xfrm>
            <a:off x="297520" y="1291760"/>
            <a:ext cx="3969160" cy="2554545"/>
          </a:xfrm>
          <a:prstGeom prst="rect">
            <a:avLst/>
          </a:prstGeom>
          <a:noFill/>
        </p:spPr>
        <p:txBody>
          <a:bodyPr wrap="square" rtlCol="0">
            <a:spAutoFit/>
          </a:bodyPr>
          <a:lstStyle/>
          <a:p>
            <a:r>
              <a:rPr lang="en-US" sz="2000" b="1" dirty="0" err="1" smtClean="0"/>
              <a:t>Organisations</a:t>
            </a:r>
            <a:r>
              <a:rPr lang="en-US" sz="2000" b="1" dirty="0" smtClean="0"/>
              <a:t> are waking up to the possibilities of utility and consumption based models for technology….</a:t>
            </a:r>
          </a:p>
          <a:p>
            <a:endParaRPr lang="en-US" sz="2000" b="1" dirty="0"/>
          </a:p>
          <a:p>
            <a:r>
              <a:rPr lang="en-US" sz="2000" b="1" dirty="0" smtClean="0"/>
              <a:t>….but its not a case or either-or. Most expect a hybrid or blended solution</a:t>
            </a:r>
            <a:endParaRPr lang="en-US" sz="2000" b="1" dirty="0"/>
          </a:p>
        </p:txBody>
      </p:sp>
      <p:graphicFrame>
        <p:nvGraphicFramePr>
          <p:cNvPr id="5" name="Content Placeholder 6"/>
          <p:cNvGraphicFramePr>
            <a:graphicFrameLocks/>
          </p:cNvGraphicFramePr>
          <p:nvPr>
            <p:extLst>
              <p:ext uri="{D42A27DB-BD31-4B8C-83A1-F6EECF244321}">
                <p14:modId xmlns:p14="http://schemas.microsoft.com/office/powerpoint/2010/main" val="2902011030"/>
              </p:ext>
            </p:extLst>
          </p:nvPr>
        </p:nvGraphicFramePr>
        <p:xfrm>
          <a:off x="221190" y="4210848"/>
          <a:ext cx="8550275" cy="198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335300" y="1291760"/>
            <a:ext cx="3289300" cy="2463800"/>
          </a:xfrm>
          <a:prstGeom prst="rect">
            <a:avLst/>
          </a:prstGeom>
        </p:spPr>
      </p:pic>
    </p:spTree>
    <p:extLst>
      <p:ext uri="{BB962C8B-B14F-4D97-AF65-F5344CB8AC3E}">
        <p14:creationId xmlns:p14="http://schemas.microsoft.com/office/powerpoint/2010/main" val="1298856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0179" y="76200"/>
            <a:ext cx="6258595" cy="833438"/>
          </a:xfrm>
        </p:spPr>
        <p:txBody>
          <a:bodyPr/>
          <a:lstStyle/>
          <a:p>
            <a:pPr eaLnBrk="1" hangingPunct="1"/>
            <a:r>
              <a:rPr lang="en-US" dirty="0" smtClean="0"/>
              <a:t>Clients tell us why they Benchmark</a:t>
            </a:r>
          </a:p>
        </p:txBody>
      </p:sp>
      <p:sp>
        <p:nvSpPr>
          <p:cNvPr id="3" name="Content Placeholder 2"/>
          <p:cNvSpPr>
            <a:spLocks noGrp="1"/>
          </p:cNvSpPr>
          <p:nvPr>
            <p:ph sz="quarter" idx="13"/>
          </p:nvPr>
        </p:nvSpPr>
        <p:spPr/>
        <p:txBody>
          <a:bodyPr/>
          <a:lstStyle/>
          <a:p>
            <a:endParaRPr lang="en-US"/>
          </a:p>
        </p:txBody>
      </p:sp>
      <p:sp>
        <p:nvSpPr>
          <p:cNvPr id="2" name="Subtitle 1"/>
          <p:cNvSpPr>
            <a:spLocks noGrp="1"/>
          </p:cNvSpPr>
          <p:nvPr>
            <p:ph type="subTitle" idx="1"/>
          </p:nvPr>
        </p:nvSpPr>
        <p:spPr/>
        <p:txBody>
          <a:bodyPr/>
          <a:lstStyle/>
          <a:p>
            <a:endParaRPr lang="en-US"/>
          </a:p>
        </p:txBody>
      </p:sp>
      <p:sp>
        <p:nvSpPr>
          <p:cNvPr id="18434" name="Date Placeholder 3"/>
          <p:cNvSpPr>
            <a:spLocks noGrp="1"/>
          </p:cNvSpPr>
          <p:nvPr>
            <p:ph type="dt" sz="half" idx="10"/>
          </p:nvPr>
        </p:nvSpPr>
        <p:spPr>
          <a:noFill/>
        </p:spPr>
        <p:txBody>
          <a:bodyPr/>
          <a:lstStyle/>
          <a:p>
            <a:fld id="{EE75C10B-610E-4B5F-9BC1-7F5A3D278CFD}" type="datetime3">
              <a:rPr lang="en-US" smtClean="0"/>
              <a:pPr/>
              <a:t>8 July 2013</a:t>
            </a:fld>
            <a:endParaRPr lang="en-US" smtClean="0"/>
          </a:p>
        </p:txBody>
      </p:sp>
      <p:sp>
        <p:nvSpPr>
          <p:cNvPr id="177156" name="Rectangle 4"/>
          <p:cNvSpPr>
            <a:spLocks noChangeArrowheads="1"/>
          </p:cNvSpPr>
          <p:nvPr/>
        </p:nvSpPr>
        <p:spPr bwMode="auto">
          <a:xfrm>
            <a:off x="4953000" y="1295400"/>
            <a:ext cx="3962400" cy="4800601"/>
          </a:xfrm>
          <a:prstGeom prst="rect">
            <a:avLst/>
          </a:prstGeom>
          <a:solidFill>
            <a:schemeClr val="accent2"/>
          </a:solidFill>
          <a:ln w="12700" algn="ctr">
            <a:solidFill>
              <a:schemeClr val="accent1"/>
            </a:solidFill>
            <a:miter lim="800000"/>
            <a:headEnd/>
            <a:tailEnd/>
          </a:ln>
          <a:effectLst>
            <a:outerShdw dist="17961" dir="2700000" algn="ctr" rotWithShape="0">
              <a:srgbClr val="808080"/>
            </a:outerShdw>
          </a:effectLst>
        </p:spPr>
        <p:txBody>
          <a:bodyPr tIns="91440" bIns="91440" anchor="ctr"/>
          <a:lstStyle/>
          <a:p>
            <a:pPr algn="r">
              <a:lnSpc>
                <a:spcPct val="110000"/>
              </a:lnSpc>
              <a:spcBef>
                <a:spcPct val="40000"/>
              </a:spcBef>
              <a:spcAft>
                <a:spcPct val="20000"/>
              </a:spcAft>
              <a:buClr>
                <a:schemeClr val="tx2"/>
              </a:buClr>
              <a:buSzPct val="60000"/>
              <a:buFont typeface="Wingdings" pitchFamily="2" charset="2"/>
              <a:buNone/>
              <a:defRPr/>
            </a:pPr>
            <a:endParaRPr lang="en-US">
              <a:solidFill>
                <a:schemeClr val="bg1"/>
              </a:solidFill>
              <a:latin typeface="Verdana" pitchFamily="34" charset="0"/>
            </a:endParaRPr>
          </a:p>
        </p:txBody>
      </p:sp>
      <p:sp>
        <p:nvSpPr>
          <p:cNvPr id="177157" name="AutoShape 5"/>
          <p:cNvSpPr>
            <a:spLocks noChangeAspect="1" noChangeArrowheads="1"/>
          </p:cNvSpPr>
          <p:nvPr/>
        </p:nvSpPr>
        <p:spPr bwMode="auto">
          <a:xfrm>
            <a:off x="1018065" y="1417639"/>
            <a:ext cx="3934936" cy="767873"/>
          </a:xfrm>
          <a:prstGeom prst="homePlate">
            <a:avLst>
              <a:gd name="adj" fmla="val 46927"/>
            </a:avLst>
          </a:prstGeom>
          <a:solidFill>
            <a:schemeClr val="folHlink"/>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lstStyle/>
          <a:p>
            <a:pPr marL="12700" indent="-12700" eaLnBrk="0" hangingPunct="0">
              <a:lnSpc>
                <a:spcPct val="110000"/>
              </a:lnSpc>
              <a:defRPr/>
            </a:pPr>
            <a:r>
              <a:rPr lang="en-GB" sz="1600" dirty="0" smtClean="0">
                <a:solidFill>
                  <a:schemeClr val="bg1"/>
                </a:solidFill>
              </a:rPr>
              <a:t>“As input to our annual plan for the call centre”</a:t>
            </a:r>
            <a:endParaRPr lang="en-GB" sz="1600" dirty="0">
              <a:solidFill>
                <a:schemeClr val="bg1"/>
              </a:solidFill>
            </a:endParaRPr>
          </a:p>
        </p:txBody>
      </p:sp>
      <p:sp>
        <p:nvSpPr>
          <p:cNvPr id="177158" name="AutoShape 6"/>
          <p:cNvSpPr>
            <a:spLocks noChangeAspect="1" noChangeArrowheads="1"/>
          </p:cNvSpPr>
          <p:nvPr/>
        </p:nvSpPr>
        <p:spPr bwMode="auto">
          <a:xfrm>
            <a:off x="1018065" y="2362202"/>
            <a:ext cx="3934936" cy="767873"/>
          </a:xfrm>
          <a:prstGeom prst="homePlate">
            <a:avLst>
              <a:gd name="adj" fmla="val 46927"/>
            </a:avLst>
          </a:prstGeom>
          <a:solidFill>
            <a:schemeClr val="folHlink"/>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lstStyle/>
          <a:p>
            <a:pPr marL="12700" indent="-12700">
              <a:defRPr/>
            </a:pPr>
            <a:r>
              <a:rPr lang="en-GB" sz="1600" i="1" dirty="0" smtClean="0">
                <a:solidFill>
                  <a:schemeClr val="bg1"/>
                </a:solidFill>
              </a:rPr>
              <a:t>“To identify operational areas to improve”</a:t>
            </a:r>
            <a:endParaRPr lang="en-GB" sz="1200" b="0" i="1" dirty="0">
              <a:solidFill>
                <a:schemeClr val="bg1"/>
              </a:solidFill>
              <a:latin typeface="Verdana" pitchFamily="34" charset="0"/>
            </a:endParaRPr>
          </a:p>
        </p:txBody>
      </p:sp>
      <p:sp>
        <p:nvSpPr>
          <p:cNvPr id="177159" name="AutoShape 7"/>
          <p:cNvSpPr>
            <a:spLocks noChangeAspect="1" noChangeArrowheads="1"/>
          </p:cNvSpPr>
          <p:nvPr/>
        </p:nvSpPr>
        <p:spPr bwMode="auto">
          <a:xfrm>
            <a:off x="1018065" y="3346929"/>
            <a:ext cx="3934936" cy="767873"/>
          </a:xfrm>
          <a:prstGeom prst="homePlate">
            <a:avLst>
              <a:gd name="adj" fmla="val 46927"/>
            </a:avLst>
          </a:prstGeom>
          <a:solidFill>
            <a:schemeClr val="folHlink"/>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lstStyle/>
          <a:p>
            <a:pPr marL="12700" indent="-12700">
              <a:defRPr/>
            </a:pPr>
            <a:r>
              <a:rPr lang="en-GB" sz="1600" b="1" dirty="0" smtClean="0">
                <a:solidFill>
                  <a:schemeClr val="bg1"/>
                </a:solidFill>
              </a:rPr>
              <a:t>“To compare ourselves with our peers in order to focus development activities”</a:t>
            </a:r>
            <a:endParaRPr lang="en-GB" sz="1200" b="1" dirty="0">
              <a:solidFill>
                <a:schemeClr val="bg1"/>
              </a:solidFill>
              <a:latin typeface="Verdana" pitchFamily="34" charset="0"/>
            </a:endParaRPr>
          </a:p>
        </p:txBody>
      </p:sp>
      <p:sp>
        <p:nvSpPr>
          <p:cNvPr id="177160" name="AutoShape 8"/>
          <p:cNvSpPr>
            <a:spLocks noChangeAspect="1" noChangeArrowheads="1"/>
          </p:cNvSpPr>
          <p:nvPr/>
        </p:nvSpPr>
        <p:spPr bwMode="auto">
          <a:xfrm>
            <a:off x="1018065" y="4337529"/>
            <a:ext cx="3934936" cy="767873"/>
          </a:xfrm>
          <a:prstGeom prst="homePlate">
            <a:avLst>
              <a:gd name="adj" fmla="val 46927"/>
            </a:avLst>
          </a:prstGeom>
          <a:solidFill>
            <a:schemeClr val="folHlink"/>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lstStyle/>
          <a:p>
            <a:pPr marL="12700" indent="-12700">
              <a:defRPr/>
            </a:pPr>
            <a:r>
              <a:rPr lang="en-GB" sz="1600" b="1" i="1" dirty="0" smtClean="0">
                <a:solidFill>
                  <a:schemeClr val="bg1"/>
                </a:solidFill>
              </a:rPr>
              <a:t>“To compare us industry </a:t>
            </a:r>
            <a:r>
              <a:rPr lang="en-GB" sz="1600" b="1" i="1" dirty="0">
                <a:solidFill>
                  <a:schemeClr val="bg1"/>
                </a:solidFill>
              </a:rPr>
              <a:t>best </a:t>
            </a:r>
            <a:r>
              <a:rPr lang="en-GB" sz="1600" b="1" i="1" dirty="0" smtClean="0">
                <a:solidFill>
                  <a:schemeClr val="bg1"/>
                </a:solidFill>
              </a:rPr>
              <a:t>practice”</a:t>
            </a:r>
            <a:endParaRPr lang="en-GB" sz="1600" b="1" i="1" dirty="0">
              <a:solidFill>
                <a:schemeClr val="bg1"/>
              </a:solidFill>
            </a:endParaRPr>
          </a:p>
        </p:txBody>
      </p:sp>
      <p:sp>
        <p:nvSpPr>
          <p:cNvPr id="18450" name="Text Box 9"/>
          <p:cNvSpPr txBox="1">
            <a:spLocks noChangeArrowheads="1"/>
          </p:cNvSpPr>
          <p:nvPr/>
        </p:nvSpPr>
        <p:spPr bwMode="auto">
          <a:xfrm>
            <a:off x="5562601" y="1676401"/>
            <a:ext cx="2887662" cy="4122668"/>
          </a:xfrm>
          <a:prstGeom prst="rect">
            <a:avLst/>
          </a:prstGeom>
          <a:noFill/>
          <a:ln w="19050" algn="ctr">
            <a:noFill/>
            <a:miter lim="800000"/>
            <a:headEnd/>
            <a:tailEnd/>
          </a:ln>
        </p:spPr>
        <p:txBody>
          <a:bodyPr lIns="36000" tIns="0" rIns="36000" bIns="0">
            <a:spAutoFit/>
          </a:bodyPr>
          <a:lstStyle/>
          <a:p>
            <a:pPr>
              <a:lnSpc>
                <a:spcPct val="110000"/>
              </a:lnSpc>
              <a:spcBef>
                <a:spcPct val="40000"/>
              </a:spcBef>
              <a:spcAft>
                <a:spcPct val="20000"/>
              </a:spcAft>
              <a:buClr>
                <a:schemeClr val="tx2"/>
              </a:buClr>
              <a:buSzPct val="60000"/>
              <a:buFont typeface="Wingdings" pitchFamily="2" charset="2"/>
              <a:buNone/>
            </a:pPr>
            <a:r>
              <a:rPr lang="en-US" dirty="0">
                <a:solidFill>
                  <a:schemeClr val="bg1"/>
                </a:solidFill>
              </a:rPr>
              <a:t>Contact Centre decision-makers</a:t>
            </a:r>
            <a:r>
              <a:rPr lang="en-US" dirty="0" smtClean="0">
                <a:solidFill>
                  <a:schemeClr val="bg1"/>
                </a:solidFill>
              </a:rPr>
              <a:t> know about </a:t>
            </a:r>
            <a:r>
              <a:rPr lang="en-US" dirty="0">
                <a:solidFill>
                  <a:schemeClr val="bg1"/>
                </a:solidFill>
              </a:rPr>
              <a:t>the fundamental and </a:t>
            </a:r>
            <a:r>
              <a:rPr lang="en-US" i="1" u="sng" dirty="0">
                <a:solidFill>
                  <a:schemeClr val="bg1"/>
                </a:solidFill>
              </a:rPr>
              <a:t>important role</a:t>
            </a:r>
            <a:r>
              <a:rPr lang="en-US" dirty="0">
                <a:solidFill>
                  <a:schemeClr val="bg1"/>
                </a:solidFill>
              </a:rPr>
              <a:t> that the contact centre plays within</a:t>
            </a:r>
            <a:r>
              <a:rPr lang="en-US" dirty="0" smtClean="0">
                <a:solidFill>
                  <a:schemeClr val="bg1"/>
                </a:solidFill>
              </a:rPr>
              <a:t> their organisation</a:t>
            </a:r>
            <a:r>
              <a:rPr lang="en-US" dirty="0">
                <a:solidFill>
                  <a:schemeClr val="bg1"/>
                </a:solidFill>
              </a:rPr>
              <a:t>. </a:t>
            </a:r>
            <a:r>
              <a:rPr lang="en-US" dirty="0" smtClean="0">
                <a:solidFill>
                  <a:schemeClr val="bg1"/>
                </a:solidFill>
              </a:rPr>
              <a:t> </a:t>
            </a:r>
          </a:p>
          <a:p>
            <a:pPr>
              <a:lnSpc>
                <a:spcPct val="110000"/>
              </a:lnSpc>
              <a:spcBef>
                <a:spcPct val="40000"/>
              </a:spcBef>
              <a:spcAft>
                <a:spcPct val="20000"/>
              </a:spcAft>
              <a:buClr>
                <a:schemeClr val="tx2"/>
              </a:buClr>
              <a:buSzPct val="60000"/>
              <a:buFont typeface="Wingdings" pitchFamily="2" charset="2"/>
              <a:buNone/>
            </a:pPr>
            <a:r>
              <a:rPr lang="en-US" dirty="0" smtClean="0">
                <a:solidFill>
                  <a:schemeClr val="bg1"/>
                </a:solidFill>
              </a:rPr>
              <a:t>More </a:t>
            </a:r>
            <a:r>
              <a:rPr lang="en-US" dirty="0">
                <a:solidFill>
                  <a:schemeClr val="bg1"/>
                </a:solidFill>
              </a:rPr>
              <a:t>and more, the necessity to demonstrate the </a:t>
            </a:r>
            <a:r>
              <a:rPr lang="en-US" i="1" u="sng" dirty="0">
                <a:solidFill>
                  <a:schemeClr val="bg1"/>
                </a:solidFill>
              </a:rPr>
              <a:t>value </a:t>
            </a:r>
            <a:r>
              <a:rPr lang="en-US" dirty="0">
                <a:solidFill>
                  <a:schemeClr val="bg1"/>
                </a:solidFill>
              </a:rPr>
              <a:t>of the contact centre and to harness optimal and continued value is becoming critical to our clients.</a:t>
            </a:r>
            <a:endParaRPr lang="en-US" b="0" dirty="0">
              <a:solidFill>
                <a:schemeClr val="bg1"/>
              </a:solidFill>
            </a:endParaRPr>
          </a:p>
        </p:txBody>
      </p:sp>
      <p:sp>
        <p:nvSpPr>
          <p:cNvPr id="11" name="AutoShape 8"/>
          <p:cNvSpPr>
            <a:spLocks noChangeAspect="1" noChangeArrowheads="1"/>
          </p:cNvSpPr>
          <p:nvPr/>
        </p:nvSpPr>
        <p:spPr bwMode="auto">
          <a:xfrm>
            <a:off x="1000602" y="5328129"/>
            <a:ext cx="3934957" cy="767873"/>
          </a:xfrm>
          <a:prstGeom prst="homePlate">
            <a:avLst>
              <a:gd name="adj" fmla="val 46927"/>
            </a:avLst>
          </a:prstGeom>
          <a:solidFill>
            <a:schemeClr val="folHlink"/>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lstStyle/>
          <a:p>
            <a:pPr marL="12700" indent="-12700">
              <a:defRPr/>
            </a:pPr>
            <a:r>
              <a:rPr lang="en-GB" sz="1600" dirty="0" smtClean="0">
                <a:solidFill>
                  <a:schemeClr val="bg1"/>
                </a:solidFill>
              </a:rPr>
              <a:t>“To align customer management to your business strategy”</a:t>
            </a:r>
            <a:endParaRPr lang="en-GB" sz="1600" dirty="0">
              <a:solidFill>
                <a:schemeClr val="bg1"/>
              </a:solidFill>
            </a:endParaRPr>
          </a:p>
        </p:txBody>
      </p:sp>
    </p:spTree>
    <p:extLst>
      <p:ext uri="{BB962C8B-B14F-4D97-AF65-F5344CB8AC3E}">
        <p14:creationId xmlns:p14="http://schemas.microsoft.com/office/powerpoint/2010/main" val="26013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7157"/>
                                        </p:tgtEl>
                                        <p:attrNameLst>
                                          <p:attrName>style.visibility</p:attrName>
                                        </p:attrNameLst>
                                      </p:cBhvr>
                                      <p:to>
                                        <p:strVal val="visible"/>
                                      </p:to>
                                    </p:set>
                                    <p:anim calcmode="lin" valueType="num">
                                      <p:cBhvr additive="base">
                                        <p:cTn id="7" dur="1000" fill="hold"/>
                                        <p:tgtEl>
                                          <p:spTgt spid="177157"/>
                                        </p:tgtEl>
                                        <p:attrNameLst>
                                          <p:attrName>ppt_x</p:attrName>
                                        </p:attrNameLst>
                                      </p:cBhvr>
                                      <p:tavLst>
                                        <p:tav tm="0">
                                          <p:val>
                                            <p:strVal val="0-#ppt_w/2"/>
                                          </p:val>
                                        </p:tav>
                                        <p:tav tm="100000">
                                          <p:val>
                                            <p:strVal val="#ppt_x"/>
                                          </p:val>
                                        </p:tav>
                                      </p:tavLst>
                                    </p:anim>
                                    <p:anim calcmode="lin" valueType="num">
                                      <p:cBhvr additive="base">
                                        <p:cTn id="8" dur="1000" fill="hold"/>
                                        <p:tgtEl>
                                          <p:spTgt spid="17715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77158"/>
                                        </p:tgtEl>
                                        <p:attrNameLst>
                                          <p:attrName>style.visibility</p:attrName>
                                        </p:attrNameLst>
                                      </p:cBhvr>
                                      <p:to>
                                        <p:strVal val="visible"/>
                                      </p:to>
                                    </p:set>
                                    <p:anim calcmode="lin" valueType="num">
                                      <p:cBhvr additive="base">
                                        <p:cTn id="12" dur="1000" fill="hold"/>
                                        <p:tgtEl>
                                          <p:spTgt spid="177158"/>
                                        </p:tgtEl>
                                        <p:attrNameLst>
                                          <p:attrName>ppt_x</p:attrName>
                                        </p:attrNameLst>
                                      </p:cBhvr>
                                      <p:tavLst>
                                        <p:tav tm="0">
                                          <p:val>
                                            <p:strVal val="0-#ppt_w/2"/>
                                          </p:val>
                                        </p:tav>
                                        <p:tav tm="100000">
                                          <p:val>
                                            <p:strVal val="#ppt_x"/>
                                          </p:val>
                                        </p:tav>
                                      </p:tavLst>
                                    </p:anim>
                                    <p:anim calcmode="lin" valueType="num">
                                      <p:cBhvr additive="base">
                                        <p:cTn id="13" dur="1000" fill="hold"/>
                                        <p:tgtEl>
                                          <p:spTgt spid="17715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77159"/>
                                        </p:tgtEl>
                                        <p:attrNameLst>
                                          <p:attrName>style.visibility</p:attrName>
                                        </p:attrNameLst>
                                      </p:cBhvr>
                                      <p:to>
                                        <p:strVal val="visible"/>
                                      </p:to>
                                    </p:set>
                                    <p:anim calcmode="lin" valueType="num">
                                      <p:cBhvr additive="base">
                                        <p:cTn id="17" dur="1000" fill="hold"/>
                                        <p:tgtEl>
                                          <p:spTgt spid="177159"/>
                                        </p:tgtEl>
                                        <p:attrNameLst>
                                          <p:attrName>ppt_x</p:attrName>
                                        </p:attrNameLst>
                                      </p:cBhvr>
                                      <p:tavLst>
                                        <p:tav tm="0">
                                          <p:val>
                                            <p:strVal val="0-#ppt_w/2"/>
                                          </p:val>
                                        </p:tav>
                                        <p:tav tm="100000">
                                          <p:val>
                                            <p:strVal val="#ppt_x"/>
                                          </p:val>
                                        </p:tav>
                                      </p:tavLst>
                                    </p:anim>
                                    <p:anim calcmode="lin" valueType="num">
                                      <p:cBhvr additive="base">
                                        <p:cTn id="18" dur="1000" fill="hold"/>
                                        <p:tgtEl>
                                          <p:spTgt spid="17715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77160"/>
                                        </p:tgtEl>
                                        <p:attrNameLst>
                                          <p:attrName>style.visibility</p:attrName>
                                        </p:attrNameLst>
                                      </p:cBhvr>
                                      <p:to>
                                        <p:strVal val="visible"/>
                                      </p:to>
                                    </p:set>
                                    <p:anim calcmode="lin" valueType="num">
                                      <p:cBhvr additive="base">
                                        <p:cTn id="22" dur="1000" fill="hold"/>
                                        <p:tgtEl>
                                          <p:spTgt spid="177160"/>
                                        </p:tgtEl>
                                        <p:attrNameLst>
                                          <p:attrName>ppt_x</p:attrName>
                                        </p:attrNameLst>
                                      </p:cBhvr>
                                      <p:tavLst>
                                        <p:tav tm="0">
                                          <p:val>
                                            <p:strVal val="0-#ppt_w/2"/>
                                          </p:val>
                                        </p:tav>
                                        <p:tav tm="100000">
                                          <p:val>
                                            <p:strVal val="#ppt_x"/>
                                          </p:val>
                                        </p:tav>
                                      </p:tavLst>
                                    </p:anim>
                                    <p:anim calcmode="lin" valueType="num">
                                      <p:cBhvr additive="base">
                                        <p:cTn id="23" dur="1000" fill="hold"/>
                                        <p:tgtEl>
                                          <p:spTgt spid="177160"/>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53" presetClass="entr" presetSubtype="0" fill="hold" grpId="0" nodeType="afterEffect">
                                  <p:stCondLst>
                                    <p:cond delay="0"/>
                                  </p:stCondLst>
                                  <p:childTnLst>
                                    <p:set>
                                      <p:cBhvr>
                                        <p:cTn id="26" dur="1" fill="hold">
                                          <p:stCondLst>
                                            <p:cond delay="0"/>
                                          </p:stCondLst>
                                        </p:cTn>
                                        <p:tgtEl>
                                          <p:spTgt spid="177156"/>
                                        </p:tgtEl>
                                        <p:attrNameLst>
                                          <p:attrName>style.visibility</p:attrName>
                                        </p:attrNameLst>
                                      </p:cBhvr>
                                      <p:to>
                                        <p:strVal val="visible"/>
                                      </p:to>
                                    </p:set>
                                    <p:anim calcmode="lin" valueType="num">
                                      <p:cBhvr>
                                        <p:cTn id="27" dur="2000" fill="hold"/>
                                        <p:tgtEl>
                                          <p:spTgt spid="177156"/>
                                        </p:tgtEl>
                                        <p:attrNameLst>
                                          <p:attrName>ppt_w</p:attrName>
                                        </p:attrNameLst>
                                      </p:cBhvr>
                                      <p:tavLst>
                                        <p:tav tm="0">
                                          <p:val>
                                            <p:fltVal val="0"/>
                                          </p:val>
                                        </p:tav>
                                        <p:tav tm="100000">
                                          <p:val>
                                            <p:strVal val="#ppt_w"/>
                                          </p:val>
                                        </p:tav>
                                      </p:tavLst>
                                    </p:anim>
                                    <p:anim calcmode="lin" valueType="num">
                                      <p:cBhvr>
                                        <p:cTn id="28" dur="2000" fill="hold"/>
                                        <p:tgtEl>
                                          <p:spTgt spid="177156"/>
                                        </p:tgtEl>
                                        <p:attrNameLst>
                                          <p:attrName>ppt_h</p:attrName>
                                        </p:attrNameLst>
                                      </p:cBhvr>
                                      <p:tavLst>
                                        <p:tav tm="0">
                                          <p:val>
                                            <p:fltVal val="0"/>
                                          </p:val>
                                        </p:tav>
                                        <p:tav tm="100000">
                                          <p:val>
                                            <p:strVal val="#ppt_h"/>
                                          </p:val>
                                        </p:tav>
                                      </p:tavLst>
                                    </p:anim>
                                    <p:animEffect transition="in" filter="fade">
                                      <p:cBhvr>
                                        <p:cTn id="29" dur="2000"/>
                                        <p:tgtEl>
                                          <p:spTgt spid="177156"/>
                                        </p:tgtEl>
                                      </p:cBhvr>
                                    </p:animEffect>
                                  </p:childTnLst>
                                </p:cTn>
                              </p:par>
                            </p:childTnLst>
                          </p:cTn>
                        </p:par>
                        <p:par>
                          <p:cTn id="30" fill="hold">
                            <p:stCondLst>
                              <p:cond delay="6000"/>
                            </p:stCondLst>
                            <p:childTnLst>
                              <p:par>
                                <p:cTn id="31" presetID="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0-#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white">
          <a:xfrm>
            <a:off x="1747838" y="2970213"/>
            <a:ext cx="5648325" cy="3054350"/>
          </a:xfrm>
        </p:spPr>
        <p:txBody>
          <a:bodyPr/>
          <a:lstStyle/>
          <a:p>
            <a:r>
              <a:rPr lang="en-US" sz="1800" dirty="0"/>
              <a:t>  </a:t>
            </a:r>
            <a:r>
              <a:rPr lang="en-US" sz="1800" dirty="0" smtClean="0"/>
              <a:t>Why benchmarking</a:t>
            </a:r>
          </a:p>
          <a:p>
            <a:r>
              <a:rPr lang="en-US" sz="1800" dirty="0" smtClean="0"/>
              <a:t>The Report</a:t>
            </a:r>
            <a:endParaRPr lang="en-US" sz="1800" dirty="0"/>
          </a:p>
          <a:p>
            <a:r>
              <a:rPr lang="en-US" sz="1800" dirty="0" smtClean="0"/>
              <a:t>Top </a:t>
            </a:r>
            <a:r>
              <a:rPr lang="en-US" sz="1800" dirty="0"/>
              <a:t>line results from </a:t>
            </a:r>
            <a:r>
              <a:rPr lang="en-US" sz="1800" dirty="0" smtClean="0"/>
              <a:t>2012</a:t>
            </a:r>
          </a:p>
          <a:p>
            <a:r>
              <a:rPr lang="da-DK" sz="1800" b="1" dirty="0" smtClean="0"/>
              <a:t>Plans </a:t>
            </a:r>
            <a:r>
              <a:rPr lang="da-DK" sz="1800" b="1" dirty="0"/>
              <a:t>for 2013</a:t>
            </a:r>
          </a:p>
          <a:p>
            <a:r>
              <a:rPr lang="da-DK" sz="1800" dirty="0" err="1" smtClean="0"/>
              <a:t>Taking</a:t>
            </a:r>
            <a:r>
              <a:rPr lang="da-DK" sz="1800" dirty="0" smtClean="0"/>
              <a:t> Part</a:t>
            </a:r>
            <a:endParaRPr lang="en-ZA" dirty="0" smtClean="0"/>
          </a:p>
        </p:txBody>
      </p:sp>
    </p:spTree>
    <p:extLst>
      <p:ext uri="{BB962C8B-B14F-4D97-AF65-F5344CB8AC3E}">
        <p14:creationId xmlns:p14="http://schemas.microsoft.com/office/powerpoint/2010/main" val="384074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for 2013</a:t>
            </a:r>
            <a:endParaRPr lang="en-US" dirty="0"/>
          </a:p>
        </p:txBody>
      </p:sp>
      <p:sp>
        <p:nvSpPr>
          <p:cNvPr id="5" name="Content Placeholder 4"/>
          <p:cNvSpPr>
            <a:spLocks noGrp="1"/>
          </p:cNvSpPr>
          <p:nvPr>
            <p:ph idx="1"/>
          </p:nvPr>
        </p:nvSpPr>
        <p:spPr>
          <a:xfrm>
            <a:off x="373850" y="1291760"/>
            <a:ext cx="4351468" cy="5113645"/>
          </a:xfrm>
          <a:noFill/>
        </p:spPr>
        <p:txBody>
          <a:bodyPr/>
          <a:lstStyle/>
          <a:p>
            <a:r>
              <a:rPr lang="en-US" b="1" dirty="0" smtClean="0"/>
              <a:t>Multi-channel, multi </a:t>
            </a:r>
            <a:r>
              <a:rPr lang="en-US" b="1" dirty="0" err="1" smtClean="0"/>
              <a:t>touchpoint</a:t>
            </a:r>
            <a:r>
              <a:rPr lang="en-US" b="1" dirty="0" smtClean="0"/>
              <a:t>: </a:t>
            </a:r>
          </a:p>
          <a:p>
            <a:pPr marL="554038" lvl="1" indent="-285750">
              <a:buFont typeface="Arial"/>
              <a:buChar char="•"/>
            </a:pPr>
            <a:r>
              <a:rPr lang="en-US" sz="1400" dirty="0" smtClean="0"/>
              <a:t>Voice</a:t>
            </a:r>
            <a:r>
              <a:rPr lang="en-US" sz="1400" dirty="0"/>
              <a:t>, </a:t>
            </a:r>
            <a:r>
              <a:rPr lang="en-US" sz="1400" dirty="0" smtClean="0"/>
              <a:t>digital</a:t>
            </a:r>
          </a:p>
          <a:p>
            <a:pPr marL="554038" lvl="1" indent="-285750">
              <a:buFont typeface="Arial"/>
              <a:buChar char="•"/>
            </a:pPr>
            <a:r>
              <a:rPr lang="en-US" sz="1400" dirty="0" smtClean="0"/>
              <a:t>Social media and mobility</a:t>
            </a:r>
          </a:p>
          <a:p>
            <a:pPr marL="554038" lvl="1" indent="-285750">
              <a:buFont typeface="Arial"/>
              <a:buChar char="•"/>
            </a:pPr>
            <a:r>
              <a:rPr lang="en-US" sz="1400" dirty="0" smtClean="0"/>
              <a:t>Technology models</a:t>
            </a:r>
            <a:endParaRPr lang="en-US" sz="1400" dirty="0"/>
          </a:p>
          <a:p>
            <a:r>
              <a:rPr lang="en-US" b="1" dirty="0" smtClean="0"/>
              <a:t>Collateral: </a:t>
            </a:r>
            <a:r>
              <a:rPr lang="en-US" dirty="0" smtClean="0"/>
              <a:t>outputs</a:t>
            </a:r>
          </a:p>
          <a:p>
            <a:pPr marL="554038" lvl="1" indent="-285750">
              <a:buFont typeface="Arial"/>
              <a:buChar char="•"/>
            </a:pPr>
            <a:r>
              <a:rPr lang="en-US" sz="1400" dirty="0" smtClean="0"/>
              <a:t>Help Desk Report</a:t>
            </a:r>
          </a:p>
          <a:p>
            <a:pPr marL="554038" lvl="1" indent="-285750">
              <a:buFont typeface="Arial"/>
              <a:buChar char="•"/>
            </a:pPr>
            <a:r>
              <a:rPr lang="en-US" sz="1400" dirty="0" smtClean="0"/>
              <a:t>Regional </a:t>
            </a:r>
            <a:r>
              <a:rPr lang="en-US" sz="1400" dirty="0"/>
              <a:t>s</a:t>
            </a:r>
            <a:r>
              <a:rPr lang="en-US" sz="1400" dirty="0" smtClean="0"/>
              <a:t>ummary report for CCMA member participants</a:t>
            </a:r>
          </a:p>
          <a:p>
            <a:pPr marL="554038" lvl="1" indent="-285750">
              <a:buFont typeface="Arial"/>
              <a:buChar char="•"/>
            </a:pPr>
            <a:r>
              <a:rPr lang="en-US" sz="1400" dirty="0" smtClean="0"/>
              <a:t>Online portal </a:t>
            </a:r>
          </a:p>
          <a:p>
            <a:pPr marL="820738" lvl="2" indent="-285750">
              <a:buFont typeface="Arial"/>
              <a:buChar char="•"/>
            </a:pPr>
            <a:r>
              <a:rPr lang="en-US" sz="1400" dirty="0" smtClean="0"/>
              <a:t>including headline commentary, </a:t>
            </a:r>
          </a:p>
          <a:p>
            <a:pPr marL="820738" lvl="2" indent="-285750">
              <a:buFont typeface="Arial"/>
              <a:buChar char="•"/>
            </a:pPr>
            <a:r>
              <a:rPr lang="en-US" sz="1400" dirty="0" smtClean="0"/>
              <a:t>Online Library </a:t>
            </a:r>
            <a:endParaRPr lang="en-US" sz="1400" dirty="0"/>
          </a:p>
          <a:p>
            <a:pPr lvl="1" indent="0">
              <a:buNone/>
            </a:pPr>
            <a:endParaRPr lang="en-US" sz="1400" dirty="0"/>
          </a:p>
          <a:p>
            <a:endParaRPr lang="en-US" dirty="0"/>
          </a:p>
        </p:txBody>
      </p:sp>
      <p:sp>
        <p:nvSpPr>
          <p:cNvPr id="6" name="Content Placeholder 4"/>
          <p:cNvSpPr txBox="1">
            <a:spLocks/>
          </p:cNvSpPr>
          <p:nvPr/>
        </p:nvSpPr>
        <p:spPr bwMode="auto">
          <a:xfrm>
            <a:off x="4792532" y="1291760"/>
            <a:ext cx="4351468" cy="511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114000"/>
              </a:lnSpc>
              <a:spcBef>
                <a:spcPts val="600"/>
              </a:spcBef>
              <a:spcAft>
                <a:spcPts val="100"/>
              </a:spcAft>
              <a:buFont typeface="Arial" pitchFamily="34" charset="0"/>
              <a:defRPr sz="1600" kern="1200">
                <a:solidFill>
                  <a:schemeClr val="tx1"/>
                </a:solidFill>
                <a:latin typeface="+mn-lt"/>
                <a:ea typeface="ＭＳ Ｐゴシック" pitchFamily="34" charset="-128"/>
                <a:cs typeface="+mn-cs"/>
              </a:defRPr>
            </a:lvl1pPr>
            <a:lvl2pPr marL="268288" indent="-177800" algn="l" rtl="0" fontAlgn="base">
              <a:lnSpc>
                <a:spcPct val="114000"/>
              </a:lnSpc>
              <a:spcBef>
                <a:spcPts val="200"/>
              </a:spcBef>
              <a:spcAft>
                <a:spcPts val="400"/>
              </a:spcAft>
              <a:buFont typeface="Arial" pitchFamily="34" charset="0"/>
              <a:buChar char="•"/>
              <a:defRPr sz="1600" kern="1200">
                <a:solidFill>
                  <a:schemeClr val="tx1"/>
                </a:solidFill>
                <a:latin typeface="+mn-lt"/>
                <a:ea typeface="ＭＳ Ｐゴシック" pitchFamily="34" charset="-128"/>
                <a:cs typeface="+mn-cs"/>
              </a:defRPr>
            </a:lvl2pPr>
            <a:lvl3pPr marL="534988" indent="-188913" algn="l" rtl="0" fontAlgn="base">
              <a:lnSpc>
                <a:spcPct val="114000"/>
              </a:lnSpc>
              <a:spcBef>
                <a:spcPts val="100"/>
              </a:spcBef>
              <a:spcAft>
                <a:spcPts val="200"/>
              </a:spcAft>
              <a:buFont typeface="Arial" pitchFamily="34" charset="0"/>
              <a:buChar char="›"/>
              <a:defRPr sz="1600" kern="1200">
                <a:solidFill>
                  <a:schemeClr val="tx1"/>
                </a:solidFill>
                <a:latin typeface="+mn-lt"/>
                <a:ea typeface="ＭＳ Ｐゴシック" pitchFamily="34" charset="-128"/>
                <a:cs typeface="+mn-cs"/>
              </a:defRPr>
            </a:lvl3pPr>
            <a:lvl4pPr marL="1085850" indent="-228600" algn="l" rtl="0" fontAlgn="base">
              <a:lnSpc>
                <a:spcPct val="114000"/>
              </a:lnSpc>
              <a:spcBef>
                <a:spcPts val="100"/>
              </a:spcBef>
              <a:spcAft>
                <a:spcPts val="400"/>
              </a:spcAft>
              <a:buFont typeface="Arial" pitchFamily="34" charset="0"/>
              <a:buChar char="»"/>
              <a:defRPr sz="1600" kern="1200">
                <a:solidFill>
                  <a:schemeClr val="tx1"/>
                </a:solidFill>
                <a:latin typeface="+mn-lt"/>
                <a:ea typeface="ＭＳ Ｐゴシック" pitchFamily="34" charset="-128"/>
                <a:cs typeface="+mn-cs"/>
              </a:defRPr>
            </a:lvl4pPr>
            <a:lvl5pPr marL="1443038" indent="-173038" algn="l" rtl="0" fontAlgn="base">
              <a:lnSpc>
                <a:spcPct val="114000"/>
              </a:lnSpc>
              <a:spcBef>
                <a:spcPts val="100"/>
              </a:spcBef>
              <a:spcAft>
                <a:spcPts val="600"/>
              </a:spcAft>
              <a:buFont typeface="Arial" pitchFamily="34" charset="0"/>
              <a:buChar char="-"/>
              <a:defRPr sz="16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Newsletter: </a:t>
            </a:r>
            <a:r>
              <a:rPr lang="en-US" dirty="0" smtClean="0"/>
              <a:t>May 2013</a:t>
            </a:r>
          </a:p>
          <a:p>
            <a:pPr marL="554038" lvl="1" indent="-285750">
              <a:buFont typeface="Arial"/>
              <a:buChar char="•"/>
            </a:pPr>
            <a:r>
              <a:rPr lang="en-US" sz="1400" dirty="0" smtClean="0"/>
              <a:t>Thought leadership articles</a:t>
            </a:r>
          </a:p>
          <a:p>
            <a:pPr marL="554038" lvl="1" indent="-285750">
              <a:buFont typeface="Arial"/>
              <a:buChar char="•"/>
            </a:pPr>
            <a:r>
              <a:rPr lang="en-US" sz="1400" dirty="0" smtClean="0"/>
              <a:t>Recurring Benchmark Bites </a:t>
            </a:r>
          </a:p>
          <a:p>
            <a:pPr marL="554038" lvl="1" indent="-285750">
              <a:buFont typeface="Arial"/>
              <a:buChar char="•"/>
            </a:pPr>
            <a:r>
              <a:rPr lang="en-US" sz="1400" dirty="0" smtClean="0"/>
              <a:t>Q&amp;A</a:t>
            </a:r>
          </a:p>
          <a:p>
            <a:pPr marL="554038" lvl="1" indent="-285750">
              <a:buFont typeface="Arial"/>
              <a:buChar char="•"/>
            </a:pPr>
            <a:r>
              <a:rPr lang="en-US" sz="1400" dirty="0" smtClean="0"/>
              <a:t>Latest news, events, social media &amp; content links</a:t>
            </a:r>
          </a:p>
          <a:p>
            <a:r>
              <a:rPr lang="en-US" b="1" dirty="0" smtClean="0"/>
              <a:t>World Wildlife Fund:</a:t>
            </a:r>
          </a:p>
          <a:p>
            <a:pPr marL="554038" lvl="1" indent="-285750">
              <a:buFont typeface="Arial"/>
              <a:buChar char="•"/>
            </a:pPr>
            <a:r>
              <a:rPr lang="en-US" sz="1400" dirty="0" smtClean="0"/>
              <a:t>Partnership to promote business environmental sustainability </a:t>
            </a:r>
          </a:p>
          <a:p>
            <a:pPr marL="554038" lvl="1" indent="-285750">
              <a:buFont typeface="Arial"/>
              <a:buChar char="•"/>
            </a:pPr>
            <a:r>
              <a:rPr lang="en-US" sz="1400" dirty="0" smtClean="0"/>
              <a:t>Contribution of $5 for every completed questionnaire</a:t>
            </a:r>
          </a:p>
          <a:p>
            <a:pPr marL="554038" lvl="1" indent="-285750">
              <a:buFont typeface="Arial"/>
              <a:buChar char="•"/>
            </a:pPr>
            <a:endParaRPr lang="en-US" sz="1400" dirty="0" smtClean="0"/>
          </a:p>
          <a:p>
            <a:endParaRPr lang="en-US" dirty="0"/>
          </a:p>
        </p:txBody>
      </p:sp>
    </p:spTree>
    <p:extLst>
      <p:ext uri="{BB962C8B-B14F-4D97-AF65-F5344CB8AC3E}">
        <p14:creationId xmlns:p14="http://schemas.microsoft.com/office/powerpoint/2010/main" val="3229276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white">
          <a:xfrm>
            <a:off x="1747838" y="2970213"/>
            <a:ext cx="5648325" cy="3054350"/>
          </a:xfrm>
        </p:spPr>
        <p:txBody>
          <a:bodyPr/>
          <a:lstStyle/>
          <a:p>
            <a:r>
              <a:rPr lang="en-US" sz="1800" dirty="0"/>
              <a:t>  </a:t>
            </a:r>
            <a:r>
              <a:rPr lang="en-US" sz="1800" dirty="0" smtClean="0"/>
              <a:t>Why benchmarking</a:t>
            </a:r>
          </a:p>
          <a:p>
            <a:r>
              <a:rPr lang="en-US" sz="1800" dirty="0" smtClean="0"/>
              <a:t>The Report</a:t>
            </a:r>
            <a:endParaRPr lang="en-US" sz="1800" dirty="0"/>
          </a:p>
          <a:p>
            <a:r>
              <a:rPr lang="en-US" sz="1800" dirty="0" smtClean="0"/>
              <a:t>Top </a:t>
            </a:r>
            <a:r>
              <a:rPr lang="en-US" sz="1800" dirty="0"/>
              <a:t>line results from </a:t>
            </a:r>
            <a:r>
              <a:rPr lang="en-US" sz="1800" dirty="0" smtClean="0"/>
              <a:t>2012</a:t>
            </a:r>
          </a:p>
          <a:p>
            <a:r>
              <a:rPr lang="da-DK" sz="1800" dirty="0" smtClean="0"/>
              <a:t>Plans </a:t>
            </a:r>
            <a:r>
              <a:rPr lang="da-DK" sz="1800" dirty="0"/>
              <a:t>for 2013</a:t>
            </a:r>
          </a:p>
          <a:p>
            <a:r>
              <a:rPr lang="da-DK" sz="1800" b="1" dirty="0" err="1" smtClean="0"/>
              <a:t>Taking</a:t>
            </a:r>
            <a:r>
              <a:rPr lang="da-DK" sz="1800" b="1" dirty="0" smtClean="0"/>
              <a:t> Part</a:t>
            </a:r>
            <a:endParaRPr lang="en-ZA" b="1" dirty="0" smtClean="0"/>
          </a:p>
        </p:txBody>
      </p:sp>
    </p:spTree>
    <p:extLst>
      <p:ext uri="{BB962C8B-B14F-4D97-AF65-F5344CB8AC3E}">
        <p14:creationId xmlns:p14="http://schemas.microsoft.com/office/powerpoint/2010/main" val="294957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Taking </a:t>
            </a:r>
            <a:r>
              <a:rPr lang="en-US" dirty="0"/>
              <a:t>part – </a:t>
            </a:r>
            <a:r>
              <a:rPr lang="en-US" dirty="0" smtClean="0"/>
              <a:t>the full </a:t>
            </a:r>
            <a:r>
              <a:rPr lang="en-US" dirty="0"/>
              <a:t>survey</a:t>
            </a:r>
          </a:p>
        </p:txBody>
      </p:sp>
      <p:sp>
        <p:nvSpPr>
          <p:cNvPr id="5" name="Content Placeholder 4"/>
          <p:cNvSpPr>
            <a:spLocks noGrp="1"/>
          </p:cNvSpPr>
          <p:nvPr>
            <p:ph idx="1"/>
          </p:nvPr>
        </p:nvSpPr>
        <p:spPr>
          <a:xfrm>
            <a:off x="296863" y="1292224"/>
            <a:ext cx="8550275" cy="5037316"/>
          </a:xfrm>
          <a:noFill/>
        </p:spPr>
        <p:txBody>
          <a:bodyPr/>
          <a:lstStyle/>
          <a:p>
            <a:endParaRPr lang="en-US" b="1" dirty="0" smtClean="0"/>
          </a:p>
          <a:p>
            <a:pPr algn="ctr"/>
            <a:r>
              <a:rPr lang="en-US" b="1" dirty="0" smtClean="0"/>
              <a:t>Contribute to the research and </a:t>
            </a:r>
            <a:r>
              <a:rPr lang="en-US" b="1" dirty="0"/>
              <a:t>receive a FREE </a:t>
            </a:r>
            <a:r>
              <a:rPr lang="en-US" b="1" dirty="0" smtClean="0"/>
              <a:t>printed copy </a:t>
            </a:r>
            <a:r>
              <a:rPr lang="en-US" b="1" dirty="0"/>
              <a:t>of the 2013 Report, </a:t>
            </a:r>
            <a:endParaRPr lang="en-US" b="1" dirty="0" smtClean="0"/>
          </a:p>
          <a:p>
            <a:pPr algn="ctr"/>
            <a:r>
              <a:rPr lang="en-US" b="1" dirty="0" smtClean="0"/>
              <a:t>a </a:t>
            </a:r>
            <a:r>
              <a:rPr lang="en-US" b="1" dirty="0"/>
              <a:t>value of USD </a:t>
            </a:r>
            <a:r>
              <a:rPr lang="en-US" b="1" dirty="0" smtClean="0"/>
              <a:t>1,500</a:t>
            </a:r>
          </a:p>
          <a:p>
            <a:pPr algn="ctr"/>
            <a:endParaRPr lang="en-US" b="1" dirty="0" smtClean="0"/>
          </a:p>
          <a:p>
            <a:pPr algn="ctr"/>
            <a:r>
              <a:rPr lang="en-US" b="1" dirty="0" smtClean="0"/>
              <a:t>Participate </a:t>
            </a:r>
            <a:r>
              <a:rPr lang="en-US" b="1" dirty="0" smtClean="0">
                <a:cs typeface="Arial"/>
              </a:rPr>
              <a:t>here:  </a:t>
            </a:r>
            <a:r>
              <a:rPr lang="en-US" dirty="0">
                <a:solidFill>
                  <a:srgbClr val="000000"/>
                </a:solidFill>
                <a:ea typeface="Lucida Grande"/>
                <a:cs typeface="Lucida Grande"/>
                <a:hlinkClick r:id="rId2"/>
              </a:rPr>
              <a:t>https://2013.ccbmsurvey.com/?t=</a:t>
            </a:r>
            <a:r>
              <a:rPr lang="en-US" dirty="0" smtClean="0">
                <a:solidFill>
                  <a:srgbClr val="000000"/>
                </a:solidFill>
                <a:ea typeface="Lucida Grande"/>
                <a:cs typeface="Lucida Grande"/>
                <a:hlinkClick r:id="rId2"/>
              </a:rPr>
              <a:t>CCU</a:t>
            </a:r>
            <a:r>
              <a:rPr lang="en-US" dirty="0" smtClean="0">
                <a:solidFill>
                  <a:srgbClr val="000000"/>
                </a:solidFill>
                <a:ea typeface="Lucida Grande"/>
                <a:cs typeface="Lucida Grande"/>
              </a:rPr>
              <a:t> </a:t>
            </a:r>
            <a:endParaRPr lang="en-US" b="1" dirty="0"/>
          </a:p>
          <a:p>
            <a:pPr algn="ctr"/>
            <a:endParaRPr lang="en-US" b="1" dirty="0" smtClean="0"/>
          </a:p>
          <a:p>
            <a:pPr algn="ctr"/>
            <a:r>
              <a:rPr lang="en-US" b="1" dirty="0" smtClean="0"/>
              <a:t>LIMITED OFFER: Complete the questionnaire within </a:t>
            </a:r>
            <a:r>
              <a:rPr lang="en-US" b="1" dirty="0"/>
              <a:t>10 </a:t>
            </a:r>
            <a:r>
              <a:rPr lang="en-US" b="1" dirty="0" smtClean="0"/>
              <a:t>days… </a:t>
            </a:r>
            <a:endParaRPr lang="en-US" dirty="0"/>
          </a:p>
          <a:p>
            <a:pPr marL="285750" lvl="0" indent="-285750">
              <a:buFont typeface="Arial"/>
              <a:buChar char="•"/>
            </a:pPr>
            <a:r>
              <a:rPr lang="en-US" dirty="0" smtClean="0"/>
              <a:t>to immediately </a:t>
            </a:r>
            <a:r>
              <a:rPr lang="en-US" dirty="0"/>
              <a:t>receive a digital copy of the 2012 report AND </a:t>
            </a:r>
          </a:p>
          <a:p>
            <a:pPr marL="285750" lvl="0" indent="-285750">
              <a:buFont typeface="Arial"/>
              <a:buChar char="•"/>
            </a:pPr>
            <a:r>
              <a:rPr lang="en-US" dirty="0"/>
              <a:t>gain access to an online Benchmark Comparison Portal, where you can </a:t>
            </a:r>
            <a:r>
              <a:rPr lang="en-US" dirty="0" smtClean="0"/>
              <a:t>filter</a:t>
            </a:r>
            <a:r>
              <a:rPr lang="en-US" dirty="0"/>
              <a:t> data by region, sector and contact </a:t>
            </a:r>
            <a:r>
              <a:rPr lang="en-US" dirty="0" err="1"/>
              <a:t>centre</a:t>
            </a:r>
            <a:r>
              <a:rPr lang="en-US" dirty="0"/>
              <a:t> size on over 350 performance metrics and against some 637 contact </a:t>
            </a:r>
            <a:r>
              <a:rPr lang="en-US" dirty="0" err="1"/>
              <a:t>centres</a:t>
            </a:r>
            <a:r>
              <a:rPr lang="en-US" dirty="0"/>
              <a:t> globally, against your own performance</a:t>
            </a:r>
            <a:r>
              <a:rPr lang="en-US" dirty="0" smtClean="0"/>
              <a:t>.</a:t>
            </a:r>
          </a:p>
          <a:p>
            <a:pPr marL="285750" lvl="0" indent="-285750">
              <a:buFont typeface="Arial"/>
              <a:buChar char="•"/>
            </a:pPr>
            <a:r>
              <a:rPr lang="en-US" dirty="0" smtClean="0"/>
              <a:t>we’ll make a donation in your name to the WWF</a:t>
            </a:r>
          </a:p>
          <a:p>
            <a:pPr lvl="0" algn="ctr"/>
            <a:endParaRPr lang="en-US" b="1" dirty="0" smtClean="0"/>
          </a:p>
          <a:p>
            <a:pPr lvl="0" algn="ctr"/>
            <a:r>
              <a:rPr lang="en-US" dirty="0" smtClean="0"/>
              <a:t>Survey closes: </a:t>
            </a:r>
            <a:r>
              <a:rPr lang="en-US" b="1" dirty="0" smtClean="0"/>
              <a:t>27</a:t>
            </a:r>
            <a:r>
              <a:rPr lang="en-US" b="1" baseline="30000" dirty="0" smtClean="0"/>
              <a:t>th</a:t>
            </a:r>
            <a:r>
              <a:rPr lang="en-US" b="1" dirty="0" smtClean="0"/>
              <a:t> May</a:t>
            </a:r>
            <a:endParaRPr lang="en-US" b="1" dirty="0"/>
          </a:p>
          <a:p>
            <a:endParaRPr lang="en-US" dirty="0"/>
          </a:p>
          <a:p>
            <a:r>
              <a:rPr lang="en-US" b="1" dirty="0" smtClean="0"/>
              <a:t> </a:t>
            </a:r>
            <a:endParaRPr lang="en-US" b="1" dirty="0"/>
          </a:p>
        </p:txBody>
      </p:sp>
      <p:sp>
        <p:nvSpPr>
          <p:cNvPr id="2" name="Explosion 1 1"/>
          <p:cNvSpPr/>
          <p:nvPr/>
        </p:nvSpPr>
        <p:spPr>
          <a:xfrm>
            <a:off x="221190" y="1902400"/>
            <a:ext cx="2442560" cy="1602930"/>
          </a:xfrm>
          <a:prstGeom prst="irregularSeal1">
            <a:avLst/>
          </a:prstGeom>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r>
              <a:rPr lang="en-US" sz="1050" b="1" dirty="0" smtClean="0"/>
              <a:t>Over 200 </a:t>
            </a:r>
            <a:r>
              <a:rPr lang="en-US" sz="1050" b="1" dirty="0" err="1" smtClean="0"/>
              <a:t>organisations</a:t>
            </a:r>
            <a:r>
              <a:rPr lang="en-US" sz="1050" b="1" dirty="0" smtClean="0"/>
              <a:t> have started their surveys in the first 10 days!</a:t>
            </a:r>
          </a:p>
        </p:txBody>
      </p:sp>
    </p:spTree>
    <p:extLst>
      <p:ext uri="{BB962C8B-B14F-4D97-AF65-F5344CB8AC3E}">
        <p14:creationId xmlns:p14="http://schemas.microsoft.com/office/powerpoint/2010/main" val="2305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2"/>
          <p:cNvSpPr>
            <a:spLocks noGrp="1"/>
          </p:cNvSpPr>
          <p:nvPr>
            <p:ph type="ctrTitle"/>
          </p:nvPr>
        </p:nvSpPr>
        <p:spPr/>
        <p:txBody>
          <a:bodyPr/>
          <a:lstStyle/>
          <a:p>
            <a:r>
              <a:rPr lang="en-ZA" dirty="0" smtClean="0"/>
              <a:t>Thank you!</a:t>
            </a:r>
            <a:endParaRPr lang="en-ZA" dirty="0"/>
          </a:p>
        </p:txBody>
      </p:sp>
      <p:sp>
        <p:nvSpPr>
          <p:cNvPr id="11266" name="Text Placeholder 27"/>
          <p:cNvSpPr>
            <a:spLocks noGrp="1"/>
          </p:cNvSpPr>
          <p:nvPr>
            <p:ph type="body" sz="quarter" idx="13"/>
          </p:nvPr>
        </p:nvSpPr>
        <p:spPr>
          <a:xfrm>
            <a:off x="450440" y="1749008"/>
            <a:ext cx="6640450" cy="611372"/>
          </a:xfrm>
        </p:spPr>
        <p:txBody>
          <a:bodyPr/>
          <a:lstStyle/>
          <a:p>
            <a:r>
              <a:rPr lang="en-US" dirty="0" smtClean="0">
                <a:hlinkClick r:id="rId3"/>
              </a:rPr>
              <a:t>www.ccbenchmarking.com</a:t>
            </a:r>
            <a:endParaRPr lang="en-US" dirty="0" smtClean="0"/>
          </a:p>
          <a:p>
            <a:r>
              <a:rPr lang="en-ZA" dirty="0" smtClean="0"/>
              <a:t>@GCCBenchmarking </a:t>
            </a:r>
            <a:endParaRPr lang="en-ZA" dirty="0"/>
          </a:p>
        </p:txBody>
      </p:sp>
      <p:pic>
        <p:nvPicPr>
          <p:cNvPr id="3" name="Picture Placeholder 2"/>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3602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5"/>
          <p:cNvSpPr>
            <a:spLocks noGrp="1" noChangeArrowheads="1"/>
          </p:cNvSpPr>
          <p:nvPr>
            <p:ph type="title"/>
          </p:nvPr>
        </p:nvSpPr>
        <p:spPr>
          <a:xfrm>
            <a:off x="450179" y="76200"/>
            <a:ext cx="6258595" cy="833438"/>
          </a:xfrm>
        </p:spPr>
        <p:txBody>
          <a:bodyPr>
            <a:normAutofit fontScale="90000"/>
          </a:bodyPr>
          <a:lstStyle/>
          <a:p>
            <a:pPr eaLnBrk="1" hangingPunct="1"/>
            <a:r>
              <a:rPr lang="en-US" sz="2300" dirty="0" smtClean="0"/>
              <a:t>Three key benefits in understanding contact centre practices and performance</a:t>
            </a:r>
          </a:p>
        </p:txBody>
      </p:sp>
      <p:sp>
        <p:nvSpPr>
          <p:cNvPr id="21506" name="Date Placeholder 2"/>
          <p:cNvSpPr>
            <a:spLocks noGrp="1"/>
          </p:cNvSpPr>
          <p:nvPr>
            <p:ph type="dt" sz="half" idx="10"/>
          </p:nvPr>
        </p:nvSpPr>
        <p:spPr>
          <a:noFill/>
        </p:spPr>
        <p:txBody>
          <a:bodyPr/>
          <a:lstStyle/>
          <a:p>
            <a:fld id="{EE89D9C8-CEF4-472F-BBD5-97C0D0A8BCA2}" type="datetime3">
              <a:rPr lang="en-US" smtClean="0"/>
              <a:pPr/>
              <a:t>8 July 2013</a:t>
            </a:fld>
            <a:endParaRPr lang="en-US" smtClean="0"/>
          </a:p>
        </p:txBody>
      </p:sp>
      <p:sp>
        <p:nvSpPr>
          <p:cNvPr id="138268" name="Freeform 28"/>
          <p:cNvSpPr>
            <a:spLocks noEditPoints="1"/>
          </p:cNvSpPr>
          <p:nvPr/>
        </p:nvSpPr>
        <p:spPr bwMode="auto">
          <a:xfrm>
            <a:off x="3925889" y="2805113"/>
            <a:ext cx="1284287" cy="1130300"/>
          </a:xfrm>
          <a:custGeom>
            <a:avLst/>
            <a:gdLst/>
            <a:ahLst/>
            <a:cxnLst>
              <a:cxn ang="0">
                <a:pos x="809" y="29"/>
              </a:cxn>
              <a:cxn ang="0">
                <a:pos x="809" y="29"/>
              </a:cxn>
              <a:cxn ang="0">
                <a:pos x="809" y="39"/>
              </a:cxn>
              <a:cxn ang="0">
                <a:pos x="808" y="48"/>
              </a:cxn>
              <a:cxn ang="0">
                <a:pos x="809" y="39"/>
              </a:cxn>
              <a:cxn ang="0">
                <a:pos x="806" y="71"/>
              </a:cxn>
              <a:cxn ang="0">
                <a:pos x="806" y="71"/>
              </a:cxn>
              <a:cxn ang="0">
                <a:pos x="802" y="92"/>
              </a:cxn>
              <a:cxn ang="0">
                <a:pos x="783" y="186"/>
              </a:cxn>
              <a:cxn ang="0">
                <a:pos x="754" y="278"/>
              </a:cxn>
              <a:cxn ang="0">
                <a:pos x="715" y="365"/>
              </a:cxn>
              <a:cxn ang="0">
                <a:pos x="667" y="447"/>
              </a:cxn>
              <a:cxn ang="0">
                <a:pos x="612" y="524"/>
              </a:cxn>
              <a:cxn ang="0">
                <a:pos x="550" y="593"/>
              </a:cxn>
              <a:cxn ang="0">
                <a:pos x="479" y="656"/>
              </a:cxn>
              <a:cxn ang="0">
                <a:pos x="405" y="712"/>
              </a:cxn>
              <a:cxn ang="0">
                <a:pos x="326" y="655"/>
              </a:cxn>
              <a:cxn ang="0">
                <a:pos x="253" y="587"/>
              </a:cxn>
              <a:cxn ang="0">
                <a:pos x="188" y="513"/>
              </a:cxn>
              <a:cxn ang="0">
                <a:pos x="132" y="430"/>
              </a:cxn>
              <a:cxn ang="0">
                <a:pos x="84" y="344"/>
              </a:cxn>
              <a:cxn ang="0">
                <a:pos x="46" y="252"/>
              </a:cxn>
              <a:cxn ang="0">
                <a:pos x="19" y="154"/>
              </a:cxn>
              <a:cxn ang="0">
                <a:pos x="1" y="52"/>
              </a:cxn>
              <a:cxn ang="0">
                <a:pos x="7" y="92"/>
              </a:cxn>
              <a:cxn ang="0">
                <a:pos x="99" y="54"/>
              </a:cxn>
              <a:cxn ang="0">
                <a:pos x="197" y="23"/>
              </a:cxn>
              <a:cxn ang="0">
                <a:pos x="299" y="6"/>
              </a:cxn>
              <a:cxn ang="0">
                <a:pos x="405" y="0"/>
              </a:cxn>
              <a:cxn ang="0">
                <a:pos x="510" y="6"/>
              </a:cxn>
              <a:cxn ang="0">
                <a:pos x="612" y="23"/>
              </a:cxn>
              <a:cxn ang="0">
                <a:pos x="710" y="52"/>
              </a:cxn>
              <a:cxn ang="0">
                <a:pos x="802" y="92"/>
              </a:cxn>
              <a:cxn ang="0">
                <a:pos x="0" y="44"/>
              </a:cxn>
              <a:cxn ang="0">
                <a:pos x="0" y="44"/>
              </a:cxn>
            </a:cxnLst>
            <a:rect l="0" t="0" r="r" b="b"/>
            <a:pathLst>
              <a:path w="809" h="712">
                <a:moveTo>
                  <a:pt x="809" y="25"/>
                </a:moveTo>
                <a:lnTo>
                  <a:pt x="809" y="29"/>
                </a:lnTo>
                <a:lnTo>
                  <a:pt x="809" y="31"/>
                </a:lnTo>
                <a:lnTo>
                  <a:pt x="809" y="29"/>
                </a:lnTo>
                <a:lnTo>
                  <a:pt x="809" y="25"/>
                </a:lnTo>
                <a:close/>
                <a:moveTo>
                  <a:pt x="809" y="39"/>
                </a:moveTo>
                <a:lnTo>
                  <a:pt x="809" y="42"/>
                </a:lnTo>
                <a:lnTo>
                  <a:pt x="808" y="48"/>
                </a:lnTo>
                <a:lnTo>
                  <a:pt x="809" y="42"/>
                </a:lnTo>
                <a:lnTo>
                  <a:pt x="809" y="39"/>
                </a:lnTo>
                <a:close/>
                <a:moveTo>
                  <a:pt x="808" y="52"/>
                </a:moveTo>
                <a:lnTo>
                  <a:pt x="806" y="71"/>
                </a:lnTo>
                <a:lnTo>
                  <a:pt x="802" y="92"/>
                </a:lnTo>
                <a:lnTo>
                  <a:pt x="806" y="71"/>
                </a:lnTo>
                <a:lnTo>
                  <a:pt x="808" y="52"/>
                </a:lnTo>
                <a:close/>
                <a:moveTo>
                  <a:pt x="802" y="92"/>
                </a:moveTo>
                <a:lnTo>
                  <a:pt x="794" y="140"/>
                </a:lnTo>
                <a:lnTo>
                  <a:pt x="783" y="186"/>
                </a:lnTo>
                <a:lnTo>
                  <a:pt x="769" y="234"/>
                </a:lnTo>
                <a:lnTo>
                  <a:pt x="754" y="278"/>
                </a:lnTo>
                <a:lnTo>
                  <a:pt x="735" y="323"/>
                </a:lnTo>
                <a:lnTo>
                  <a:pt x="715" y="365"/>
                </a:lnTo>
                <a:lnTo>
                  <a:pt x="692" y="407"/>
                </a:lnTo>
                <a:lnTo>
                  <a:pt x="667" y="447"/>
                </a:lnTo>
                <a:lnTo>
                  <a:pt x="641" y="486"/>
                </a:lnTo>
                <a:lnTo>
                  <a:pt x="612" y="524"/>
                </a:lnTo>
                <a:lnTo>
                  <a:pt x="581" y="559"/>
                </a:lnTo>
                <a:lnTo>
                  <a:pt x="550" y="593"/>
                </a:lnTo>
                <a:lnTo>
                  <a:pt x="516" y="626"/>
                </a:lnTo>
                <a:lnTo>
                  <a:pt x="479" y="656"/>
                </a:lnTo>
                <a:lnTo>
                  <a:pt x="443" y="685"/>
                </a:lnTo>
                <a:lnTo>
                  <a:pt x="405" y="712"/>
                </a:lnTo>
                <a:lnTo>
                  <a:pt x="364" y="683"/>
                </a:lnTo>
                <a:lnTo>
                  <a:pt x="326" y="655"/>
                </a:lnTo>
                <a:lnTo>
                  <a:pt x="287" y="622"/>
                </a:lnTo>
                <a:lnTo>
                  <a:pt x="253" y="587"/>
                </a:lnTo>
                <a:lnTo>
                  <a:pt x="218" y="551"/>
                </a:lnTo>
                <a:lnTo>
                  <a:pt x="188" y="513"/>
                </a:lnTo>
                <a:lnTo>
                  <a:pt x="159" y="472"/>
                </a:lnTo>
                <a:lnTo>
                  <a:pt x="132" y="430"/>
                </a:lnTo>
                <a:lnTo>
                  <a:pt x="107" y="388"/>
                </a:lnTo>
                <a:lnTo>
                  <a:pt x="84" y="344"/>
                </a:lnTo>
                <a:lnTo>
                  <a:pt x="63" y="298"/>
                </a:lnTo>
                <a:lnTo>
                  <a:pt x="46" y="252"/>
                </a:lnTo>
                <a:lnTo>
                  <a:pt x="30" y="202"/>
                </a:lnTo>
                <a:lnTo>
                  <a:pt x="19" y="154"/>
                </a:lnTo>
                <a:lnTo>
                  <a:pt x="7" y="102"/>
                </a:lnTo>
                <a:lnTo>
                  <a:pt x="1" y="52"/>
                </a:lnTo>
                <a:lnTo>
                  <a:pt x="3" y="71"/>
                </a:lnTo>
                <a:lnTo>
                  <a:pt x="7" y="92"/>
                </a:lnTo>
                <a:lnTo>
                  <a:pt x="51" y="71"/>
                </a:lnTo>
                <a:lnTo>
                  <a:pt x="99" y="54"/>
                </a:lnTo>
                <a:lnTo>
                  <a:pt x="147" y="37"/>
                </a:lnTo>
                <a:lnTo>
                  <a:pt x="197" y="23"/>
                </a:lnTo>
                <a:lnTo>
                  <a:pt x="247" y="14"/>
                </a:lnTo>
                <a:lnTo>
                  <a:pt x="299" y="6"/>
                </a:lnTo>
                <a:lnTo>
                  <a:pt x="353" y="2"/>
                </a:lnTo>
                <a:lnTo>
                  <a:pt x="405" y="0"/>
                </a:lnTo>
                <a:lnTo>
                  <a:pt x="458" y="2"/>
                </a:lnTo>
                <a:lnTo>
                  <a:pt x="510" y="6"/>
                </a:lnTo>
                <a:lnTo>
                  <a:pt x="562" y="14"/>
                </a:lnTo>
                <a:lnTo>
                  <a:pt x="612" y="23"/>
                </a:lnTo>
                <a:lnTo>
                  <a:pt x="662" y="37"/>
                </a:lnTo>
                <a:lnTo>
                  <a:pt x="710" y="52"/>
                </a:lnTo>
                <a:lnTo>
                  <a:pt x="758" y="71"/>
                </a:lnTo>
                <a:lnTo>
                  <a:pt x="802" y="92"/>
                </a:lnTo>
                <a:close/>
                <a:moveTo>
                  <a:pt x="1" y="48"/>
                </a:moveTo>
                <a:lnTo>
                  <a:pt x="0" y="44"/>
                </a:lnTo>
                <a:lnTo>
                  <a:pt x="0" y="39"/>
                </a:lnTo>
                <a:lnTo>
                  <a:pt x="0" y="44"/>
                </a:lnTo>
                <a:lnTo>
                  <a:pt x="1" y="48"/>
                </a:lnTo>
                <a:close/>
              </a:path>
            </a:pathLst>
          </a:custGeom>
          <a:solidFill>
            <a:schemeClr val="tx2"/>
          </a:soli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38269" name="Freeform 29"/>
          <p:cNvSpPr>
            <a:spLocks/>
          </p:cNvSpPr>
          <p:nvPr/>
        </p:nvSpPr>
        <p:spPr bwMode="auto">
          <a:xfrm>
            <a:off x="3919539" y="1528763"/>
            <a:ext cx="1296987" cy="1422400"/>
          </a:xfrm>
          <a:custGeom>
            <a:avLst/>
            <a:gdLst/>
            <a:ahLst/>
            <a:cxnLst>
              <a:cxn ang="0">
                <a:pos x="409" y="0"/>
              </a:cxn>
              <a:cxn ang="0">
                <a:pos x="455" y="33"/>
              </a:cxn>
              <a:cxn ang="0">
                <a:pos x="497" y="67"/>
              </a:cxn>
              <a:cxn ang="0">
                <a:pos x="537" y="104"/>
              </a:cxn>
              <a:cxn ang="0">
                <a:pos x="575" y="144"/>
              </a:cxn>
              <a:cxn ang="0">
                <a:pos x="612" y="185"/>
              </a:cxn>
              <a:cxn ang="0">
                <a:pos x="646" y="229"/>
              </a:cxn>
              <a:cxn ang="0">
                <a:pos x="677" y="275"/>
              </a:cxn>
              <a:cxn ang="0">
                <a:pos x="704" y="323"/>
              </a:cxn>
              <a:cxn ang="0">
                <a:pos x="731" y="371"/>
              </a:cxn>
              <a:cxn ang="0">
                <a:pos x="752" y="422"/>
              </a:cxn>
              <a:cxn ang="0">
                <a:pos x="771" y="476"/>
              </a:cxn>
              <a:cxn ang="0">
                <a:pos x="789" y="530"/>
              </a:cxn>
              <a:cxn ang="0">
                <a:pos x="800" y="586"/>
              </a:cxn>
              <a:cxn ang="0">
                <a:pos x="810" y="641"/>
              </a:cxn>
              <a:cxn ang="0">
                <a:pos x="815" y="701"/>
              </a:cxn>
              <a:cxn ang="0">
                <a:pos x="817" y="758"/>
              </a:cxn>
              <a:cxn ang="0">
                <a:pos x="815" y="793"/>
              </a:cxn>
              <a:cxn ang="0">
                <a:pos x="813" y="827"/>
              </a:cxn>
              <a:cxn ang="0">
                <a:pos x="812" y="862"/>
              </a:cxn>
              <a:cxn ang="0">
                <a:pos x="806" y="896"/>
              </a:cxn>
              <a:cxn ang="0">
                <a:pos x="762" y="875"/>
              </a:cxn>
              <a:cxn ang="0">
                <a:pos x="714" y="856"/>
              </a:cxn>
              <a:cxn ang="0">
                <a:pos x="666" y="841"/>
              </a:cxn>
              <a:cxn ang="0">
                <a:pos x="616" y="827"/>
              </a:cxn>
              <a:cxn ang="0">
                <a:pos x="566" y="818"/>
              </a:cxn>
              <a:cxn ang="0">
                <a:pos x="514" y="810"/>
              </a:cxn>
              <a:cxn ang="0">
                <a:pos x="462" y="806"/>
              </a:cxn>
              <a:cxn ang="0">
                <a:pos x="409" y="804"/>
              </a:cxn>
              <a:cxn ang="0">
                <a:pos x="357" y="806"/>
              </a:cxn>
              <a:cxn ang="0">
                <a:pos x="303" y="810"/>
              </a:cxn>
              <a:cxn ang="0">
                <a:pos x="251" y="818"/>
              </a:cxn>
              <a:cxn ang="0">
                <a:pos x="201" y="827"/>
              </a:cxn>
              <a:cxn ang="0">
                <a:pos x="151" y="841"/>
              </a:cxn>
              <a:cxn ang="0">
                <a:pos x="103" y="858"/>
              </a:cxn>
              <a:cxn ang="0">
                <a:pos x="55" y="875"/>
              </a:cxn>
              <a:cxn ang="0">
                <a:pos x="11" y="896"/>
              </a:cxn>
              <a:cxn ang="0">
                <a:pos x="5" y="862"/>
              </a:cxn>
              <a:cxn ang="0">
                <a:pos x="4" y="827"/>
              </a:cxn>
              <a:cxn ang="0">
                <a:pos x="2" y="793"/>
              </a:cxn>
              <a:cxn ang="0">
                <a:pos x="0" y="758"/>
              </a:cxn>
              <a:cxn ang="0">
                <a:pos x="2" y="701"/>
              </a:cxn>
              <a:cxn ang="0">
                <a:pos x="7" y="641"/>
              </a:cxn>
              <a:cxn ang="0">
                <a:pos x="17" y="586"/>
              </a:cxn>
              <a:cxn ang="0">
                <a:pos x="28" y="530"/>
              </a:cxn>
              <a:cxn ang="0">
                <a:pos x="46" y="476"/>
              </a:cxn>
              <a:cxn ang="0">
                <a:pos x="65" y="422"/>
              </a:cxn>
              <a:cxn ang="0">
                <a:pos x="86" y="371"/>
              </a:cxn>
              <a:cxn ang="0">
                <a:pos x="113" y="323"/>
              </a:cxn>
              <a:cxn ang="0">
                <a:pos x="140" y="275"/>
              </a:cxn>
              <a:cxn ang="0">
                <a:pos x="171" y="229"/>
              </a:cxn>
              <a:cxn ang="0">
                <a:pos x="205" y="185"/>
              </a:cxn>
              <a:cxn ang="0">
                <a:pos x="242" y="144"/>
              </a:cxn>
              <a:cxn ang="0">
                <a:pos x="280" y="104"/>
              </a:cxn>
              <a:cxn ang="0">
                <a:pos x="320" y="67"/>
              </a:cxn>
              <a:cxn ang="0">
                <a:pos x="362" y="33"/>
              </a:cxn>
              <a:cxn ang="0">
                <a:pos x="409" y="0"/>
              </a:cxn>
            </a:cxnLst>
            <a:rect l="0" t="0" r="r" b="b"/>
            <a:pathLst>
              <a:path w="817" h="896">
                <a:moveTo>
                  <a:pt x="409" y="0"/>
                </a:moveTo>
                <a:lnTo>
                  <a:pt x="455" y="33"/>
                </a:lnTo>
                <a:lnTo>
                  <a:pt x="497" y="67"/>
                </a:lnTo>
                <a:lnTo>
                  <a:pt x="537" y="104"/>
                </a:lnTo>
                <a:lnTo>
                  <a:pt x="575" y="144"/>
                </a:lnTo>
                <a:lnTo>
                  <a:pt x="612" y="185"/>
                </a:lnTo>
                <a:lnTo>
                  <a:pt x="646" y="229"/>
                </a:lnTo>
                <a:lnTo>
                  <a:pt x="677" y="275"/>
                </a:lnTo>
                <a:lnTo>
                  <a:pt x="704" y="323"/>
                </a:lnTo>
                <a:lnTo>
                  <a:pt x="731" y="371"/>
                </a:lnTo>
                <a:lnTo>
                  <a:pt x="752" y="422"/>
                </a:lnTo>
                <a:lnTo>
                  <a:pt x="771" y="476"/>
                </a:lnTo>
                <a:lnTo>
                  <a:pt x="789" y="530"/>
                </a:lnTo>
                <a:lnTo>
                  <a:pt x="800" y="586"/>
                </a:lnTo>
                <a:lnTo>
                  <a:pt x="810" y="641"/>
                </a:lnTo>
                <a:lnTo>
                  <a:pt x="815" y="701"/>
                </a:lnTo>
                <a:lnTo>
                  <a:pt x="817" y="758"/>
                </a:lnTo>
                <a:lnTo>
                  <a:pt x="815" y="793"/>
                </a:lnTo>
                <a:lnTo>
                  <a:pt x="813" y="827"/>
                </a:lnTo>
                <a:lnTo>
                  <a:pt x="812" y="862"/>
                </a:lnTo>
                <a:lnTo>
                  <a:pt x="806" y="896"/>
                </a:lnTo>
                <a:lnTo>
                  <a:pt x="762" y="875"/>
                </a:lnTo>
                <a:lnTo>
                  <a:pt x="714" y="856"/>
                </a:lnTo>
                <a:lnTo>
                  <a:pt x="666" y="841"/>
                </a:lnTo>
                <a:lnTo>
                  <a:pt x="616" y="827"/>
                </a:lnTo>
                <a:lnTo>
                  <a:pt x="566" y="818"/>
                </a:lnTo>
                <a:lnTo>
                  <a:pt x="514" y="810"/>
                </a:lnTo>
                <a:lnTo>
                  <a:pt x="462" y="806"/>
                </a:lnTo>
                <a:lnTo>
                  <a:pt x="409" y="804"/>
                </a:lnTo>
                <a:lnTo>
                  <a:pt x="357" y="806"/>
                </a:lnTo>
                <a:lnTo>
                  <a:pt x="303" y="810"/>
                </a:lnTo>
                <a:lnTo>
                  <a:pt x="251" y="818"/>
                </a:lnTo>
                <a:lnTo>
                  <a:pt x="201" y="827"/>
                </a:lnTo>
                <a:lnTo>
                  <a:pt x="151" y="841"/>
                </a:lnTo>
                <a:lnTo>
                  <a:pt x="103" y="858"/>
                </a:lnTo>
                <a:lnTo>
                  <a:pt x="55" y="875"/>
                </a:lnTo>
                <a:lnTo>
                  <a:pt x="11" y="896"/>
                </a:lnTo>
                <a:lnTo>
                  <a:pt x="5" y="862"/>
                </a:lnTo>
                <a:lnTo>
                  <a:pt x="4" y="827"/>
                </a:lnTo>
                <a:lnTo>
                  <a:pt x="2" y="793"/>
                </a:lnTo>
                <a:lnTo>
                  <a:pt x="0" y="758"/>
                </a:lnTo>
                <a:lnTo>
                  <a:pt x="2" y="701"/>
                </a:lnTo>
                <a:lnTo>
                  <a:pt x="7" y="641"/>
                </a:lnTo>
                <a:lnTo>
                  <a:pt x="17" y="586"/>
                </a:lnTo>
                <a:lnTo>
                  <a:pt x="28" y="530"/>
                </a:lnTo>
                <a:lnTo>
                  <a:pt x="46" y="476"/>
                </a:lnTo>
                <a:lnTo>
                  <a:pt x="65" y="422"/>
                </a:lnTo>
                <a:lnTo>
                  <a:pt x="86" y="371"/>
                </a:lnTo>
                <a:lnTo>
                  <a:pt x="113" y="323"/>
                </a:lnTo>
                <a:lnTo>
                  <a:pt x="140" y="275"/>
                </a:lnTo>
                <a:lnTo>
                  <a:pt x="171" y="229"/>
                </a:lnTo>
                <a:lnTo>
                  <a:pt x="205" y="185"/>
                </a:lnTo>
                <a:lnTo>
                  <a:pt x="242" y="144"/>
                </a:lnTo>
                <a:lnTo>
                  <a:pt x="280" y="104"/>
                </a:lnTo>
                <a:lnTo>
                  <a:pt x="320" y="67"/>
                </a:lnTo>
                <a:lnTo>
                  <a:pt x="362" y="33"/>
                </a:lnTo>
                <a:lnTo>
                  <a:pt x="409" y="0"/>
                </a:lnTo>
                <a:close/>
              </a:path>
            </a:pathLst>
          </a:custGeom>
          <a:solidFill>
            <a:srgbClr val="676C38"/>
          </a:soli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38270" name="Freeform 30"/>
          <p:cNvSpPr>
            <a:spLocks/>
          </p:cNvSpPr>
          <p:nvPr/>
        </p:nvSpPr>
        <p:spPr bwMode="auto">
          <a:xfrm>
            <a:off x="3144839" y="2951165"/>
            <a:ext cx="1423987" cy="1222375"/>
          </a:xfrm>
          <a:custGeom>
            <a:avLst/>
            <a:gdLst/>
            <a:ahLst/>
            <a:cxnLst>
              <a:cxn ang="0">
                <a:pos x="0" y="678"/>
              </a:cxn>
              <a:cxn ang="0">
                <a:pos x="10" y="622"/>
              </a:cxn>
              <a:cxn ang="0">
                <a:pos x="23" y="568"/>
              </a:cxn>
              <a:cxn ang="0">
                <a:pos x="41" y="516"/>
              </a:cxn>
              <a:cxn ang="0">
                <a:pos x="60" y="465"/>
              </a:cxn>
              <a:cxn ang="0">
                <a:pos x="83" y="415"/>
              </a:cxn>
              <a:cxn ang="0">
                <a:pos x="110" y="367"/>
              </a:cxn>
              <a:cxn ang="0">
                <a:pos x="136" y="321"/>
              </a:cxn>
              <a:cxn ang="0">
                <a:pos x="167" y="275"/>
              </a:cxn>
              <a:cxn ang="0">
                <a:pos x="202" y="233"/>
              </a:cxn>
              <a:cxn ang="0">
                <a:pos x="238" y="192"/>
              </a:cxn>
              <a:cxn ang="0">
                <a:pos x="277" y="154"/>
              </a:cxn>
              <a:cxn ang="0">
                <a:pos x="317" y="117"/>
              </a:cxn>
              <a:cxn ang="0">
                <a:pos x="359" y="85"/>
              </a:cxn>
              <a:cxn ang="0">
                <a:pos x="403" y="54"/>
              </a:cxn>
              <a:cxn ang="0">
                <a:pos x="449" y="25"/>
              </a:cxn>
              <a:cxn ang="0">
                <a:pos x="499" y="0"/>
              </a:cxn>
              <a:cxn ang="0">
                <a:pos x="507" y="48"/>
              </a:cxn>
              <a:cxn ang="0">
                <a:pos x="518" y="96"/>
              </a:cxn>
              <a:cxn ang="0">
                <a:pos x="532" y="142"/>
              </a:cxn>
              <a:cxn ang="0">
                <a:pos x="547" y="186"/>
              </a:cxn>
              <a:cxn ang="0">
                <a:pos x="566" y="231"/>
              </a:cxn>
              <a:cxn ang="0">
                <a:pos x="586" y="275"/>
              </a:cxn>
              <a:cxn ang="0">
                <a:pos x="609" y="315"/>
              </a:cxn>
              <a:cxn ang="0">
                <a:pos x="634" y="355"/>
              </a:cxn>
              <a:cxn ang="0">
                <a:pos x="660" y="394"/>
              </a:cxn>
              <a:cxn ang="0">
                <a:pos x="689" y="432"/>
              </a:cxn>
              <a:cxn ang="0">
                <a:pos x="720" y="467"/>
              </a:cxn>
              <a:cxn ang="0">
                <a:pos x="751" y="501"/>
              </a:cxn>
              <a:cxn ang="0">
                <a:pos x="785" y="534"/>
              </a:cxn>
              <a:cxn ang="0">
                <a:pos x="822" y="564"/>
              </a:cxn>
              <a:cxn ang="0">
                <a:pos x="858" y="593"/>
              </a:cxn>
              <a:cxn ang="0">
                <a:pos x="897" y="620"/>
              </a:cxn>
              <a:cxn ang="0">
                <a:pos x="870" y="637"/>
              </a:cxn>
              <a:cxn ang="0">
                <a:pos x="841" y="655"/>
              </a:cxn>
              <a:cxn ang="0">
                <a:pos x="814" y="670"/>
              </a:cxn>
              <a:cxn ang="0">
                <a:pos x="783" y="683"/>
              </a:cxn>
              <a:cxn ang="0">
                <a:pos x="754" y="697"/>
              </a:cxn>
              <a:cxn ang="0">
                <a:pos x="724" y="708"/>
              </a:cxn>
              <a:cxn ang="0">
                <a:pos x="693" y="720"/>
              </a:cxn>
              <a:cxn ang="0">
                <a:pos x="662" y="731"/>
              </a:cxn>
              <a:cxn ang="0">
                <a:pos x="632" y="739"/>
              </a:cxn>
              <a:cxn ang="0">
                <a:pos x="599" y="747"/>
              </a:cxn>
              <a:cxn ang="0">
                <a:pos x="566" y="754"/>
              </a:cxn>
              <a:cxn ang="0">
                <a:pos x="534" y="760"/>
              </a:cxn>
              <a:cxn ang="0">
                <a:pos x="499" y="764"/>
              </a:cxn>
              <a:cxn ang="0">
                <a:pos x="467" y="768"/>
              </a:cxn>
              <a:cxn ang="0">
                <a:pos x="432" y="770"/>
              </a:cxn>
              <a:cxn ang="0">
                <a:pos x="397" y="770"/>
              </a:cxn>
              <a:cxn ang="0">
                <a:pos x="344" y="768"/>
              </a:cxn>
              <a:cxn ang="0">
                <a:pos x="292" y="764"/>
              </a:cxn>
              <a:cxn ang="0">
                <a:pos x="240" y="756"/>
              </a:cxn>
              <a:cxn ang="0">
                <a:pos x="190" y="747"/>
              </a:cxn>
              <a:cxn ang="0">
                <a:pos x="140" y="733"/>
              </a:cxn>
              <a:cxn ang="0">
                <a:pos x="92" y="718"/>
              </a:cxn>
              <a:cxn ang="0">
                <a:pos x="46" y="699"/>
              </a:cxn>
              <a:cxn ang="0">
                <a:pos x="0" y="678"/>
              </a:cxn>
            </a:cxnLst>
            <a:rect l="0" t="0" r="r" b="b"/>
            <a:pathLst>
              <a:path w="897" h="770">
                <a:moveTo>
                  <a:pt x="0" y="678"/>
                </a:moveTo>
                <a:lnTo>
                  <a:pt x="10" y="622"/>
                </a:lnTo>
                <a:lnTo>
                  <a:pt x="23" y="568"/>
                </a:lnTo>
                <a:lnTo>
                  <a:pt x="41" y="516"/>
                </a:lnTo>
                <a:lnTo>
                  <a:pt x="60" y="465"/>
                </a:lnTo>
                <a:lnTo>
                  <a:pt x="83" y="415"/>
                </a:lnTo>
                <a:lnTo>
                  <a:pt x="110" y="367"/>
                </a:lnTo>
                <a:lnTo>
                  <a:pt x="136" y="321"/>
                </a:lnTo>
                <a:lnTo>
                  <a:pt x="167" y="275"/>
                </a:lnTo>
                <a:lnTo>
                  <a:pt x="202" y="233"/>
                </a:lnTo>
                <a:lnTo>
                  <a:pt x="238" y="192"/>
                </a:lnTo>
                <a:lnTo>
                  <a:pt x="277" y="154"/>
                </a:lnTo>
                <a:lnTo>
                  <a:pt x="317" y="117"/>
                </a:lnTo>
                <a:lnTo>
                  <a:pt x="359" y="85"/>
                </a:lnTo>
                <a:lnTo>
                  <a:pt x="403" y="54"/>
                </a:lnTo>
                <a:lnTo>
                  <a:pt x="449" y="25"/>
                </a:lnTo>
                <a:lnTo>
                  <a:pt x="499" y="0"/>
                </a:lnTo>
                <a:lnTo>
                  <a:pt x="507" y="48"/>
                </a:lnTo>
                <a:lnTo>
                  <a:pt x="518" y="96"/>
                </a:lnTo>
                <a:lnTo>
                  <a:pt x="532" y="142"/>
                </a:lnTo>
                <a:lnTo>
                  <a:pt x="547" y="186"/>
                </a:lnTo>
                <a:lnTo>
                  <a:pt x="566" y="231"/>
                </a:lnTo>
                <a:lnTo>
                  <a:pt x="586" y="275"/>
                </a:lnTo>
                <a:lnTo>
                  <a:pt x="609" y="315"/>
                </a:lnTo>
                <a:lnTo>
                  <a:pt x="634" y="355"/>
                </a:lnTo>
                <a:lnTo>
                  <a:pt x="660" y="394"/>
                </a:lnTo>
                <a:lnTo>
                  <a:pt x="689" y="432"/>
                </a:lnTo>
                <a:lnTo>
                  <a:pt x="720" y="467"/>
                </a:lnTo>
                <a:lnTo>
                  <a:pt x="751" y="501"/>
                </a:lnTo>
                <a:lnTo>
                  <a:pt x="785" y="534"/>
                </a:lnTo>
                <a:lnTo>
                  <a:pt x="822" y="564"/>
                </a:lnTo>
                <a:lnTo>
                  <a:pt x="858" y="593"/>
                </a:lnTo>
                <a:lnTo>
                  <a:pt x="897" y="620"/>
                </a:lnTo>
                <a:lnTo>
                  <a:pt x="870" y="637"/>
                </a:lnTo>
                <a:lnTo>
                  <a:pt x="841" y="655"/>
                </a:lnTo>
                <a:lnTo>
                  <a:pt x="814" y="670"/>
                </a:lnTo>
                <a:lnTo>
                  <a:pt x="783" y="683"/>
                </a:lnTo>
                <a:lnTo>
                  <a:pt x="754" y="697"/>
                </a:lnTo>
                <a:lnTo>
                  <a:pt x="724" y="708"/>
                </a:lnTo>
                <a:lnTo>
                  <a:pt x="693" y="720"/>
                </a:lnTo>
                <a:lnTo>
                  <a:pt x="662" y="731"/>
                </a:lnTo>
                <a:lnTo>
                  <a:pt x="632" y="739"/>
                </a:lnTo>
                <a:lnTo>
                  <a:pt x="599" y="747"/>
                </a:lnTo>
                <a:lnTo>
                  <a:pt x="566" y="754"/>
                </a:lnTo>
                <a:lnTo>
                  <a:pt x="534" y="760"/>
                </a:lnTo>
                <a:lnTo>
                  <a:pt x="499" y="764"/>
                </a:lnTo>
                <a:lnTo>
                  <a:pt x="467" y="768"/>
                </a:lnTo>
                <a:lnTo>
                  <a:pt x="432" y="770"/>
                </a:lnTo>
                <a:lnTo>
                  <a:pt x="397" y="770"/>
                </a:lnTo>
                <a:lnTo>
                  <a:pt x="344" y="768"/>
                </a:lnTo>
                <a:lnTo>
                  <a:pt x="292" y="764"/>
                </a:lnTo>
                <a:lnTo>
                  <a:pt x="240" y="756"/>
                </a:lnTo>
                <a:lnTo>
                  <a:pt x="190" y="747"/>
                </a:lnTo>
                <a:lnTo>
                  <a:pt x="140" y="733"/>
                </a:lnTo>
                <a:lnTo>
                  <a:pt x="92" y="718"/>
                </a:lnTo>
                <a:lnTo>
                  <a:pt x="46" y="699"/>
                </a:lnTo>
                <a:lnTo>
                  <a:pt x="0" y="678"/>
                </a:lnTo>
                <a:close/>
              </a:path>
            </a:pathLst>
          </a:custGeom>
          <a:solidFill>
            <a:schemeClr val="accent1"/>
          </a:soli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38271" name="Freeform 31"/>
          <p:cNvSpPr>
            <a:spLocks/>
          </p:cNvSpPr>
          <p:nvPr/>
        </p:nvSpPr>
        <p:spPr bwMode="auto">
          <a:xfrm>
            <a:off x="4568826" y="2951165"/>
            <a:ext cx="1422400" cy="1222375"/>
          </a:xfrm>
          <a:custGeom>
            <a:avLst/>
            <a:gdLst/>
            <a:ahLst/>
            <a:cxnLst>
              <a:cxn ang="0">
                <a:pos x="896" y="678"/>
              </a:cxn>
              <a:cxn ang="0">
                <a:pos x="886" y="622"/>
              </a:cxn>
              <a:cxn ang="0">
                <a:pos x="873" y="568"/>
              </a:cxn>
              <a:cxn ang="0">
                <a:pos x="855" y="516"/>
              </a:cxn>
              <a:cxn ang="0">
                <a:pos x="836" y="465"/>
              </a:cxn>
              <a:cxn ang="0">
                <a:pos x="813" y="415"/>
              </a:cxn>
              <a:cxn ang="0">
                <a:pos x="788" y="367"/>
              </a:cxn>
              <a:cxn ang="0">
                <a:pos x="760" y="321"/>
              </a:cxn>
              <a:cxn ang="0">
                <a:pos x="729" y="275"/>
              </a:cxn>
              <a:cxn ang="0">
                <a:pos x="694" y="233"/>
              </a:cxn>
              <a:cxn ang="0">
                <a:pos x="658" y="192"/>
              </a:cxn>
              <a:cxn ang="0">
                <a:pos x="619" y="154"/>
              </a:cxn>
              <a:cxn ang="0">
                <a:pos x="579" y="117"/>
              </a:cxn>
              <a:cxn ang="0">
                <a:pos x="537" y="85"/>
              </a:cxn>
              <a:cxn ang="0">
                <a:pos x="493" y="54"/>
              </a:cxn>
              <a:cxn ang="0">
                <a:pos x="447" y="25"/>
              </a:cxn>
              <a:cxn ang="0">
                <a:pos x="397" y="0"/>
              </a:cxn>
              <a:cxn ang="0">
                <a:pos x="389" y="48"/>
              </a:cxn>
              <a:cxn ang="0">
                <a:pos x="378" y="96"/>
              </a:cxn>
              <a:cxn ang="0">
                <a:pos x="364" y="142"/>
              </a:cxn>
              <a:cxn ang="0">
                <a:pos x="349" y="186"/>
              </a:cxn>
              <a:cxn ang="0">
                <a:pos x="330" y="231"/>
              </a:cxn>
              <a:cxn ang="0">
                <a:pos x="310" y="275"/>
              </a:cxn>
              <a:cxn ang="0">
                <a:pos x="287" y="315"/>
              </a:cxn>
              <a:cxn ang="0">
                <a:pos x="262" y="355"/>
              </a:cxn>
              <a:cxn ang="0">
                <a:pos x="236" y="394"/>
              </a:cxn>
              <a:cxn ang="0">
                <a:pos x="207" y="432"/>
              </a:cxn>
              <a:cxn ang="0">
                <a:pos x="176" y="467"/>
              </a:cxn>
              <a:cxn ang="0">
                <a:pos x="145" y="501"/>
              </a:cxn>
              <a:cxn ang="0">
                <a:pos x="111" y="534"/>
              </a:cxn>
              <a:cxn ang="0">
                <a:pos x="74" y="564"/>
              </a:cxn>
              <a:cxn ang="0">
                <a:pos x="38" y="593"/>
              </a:cxn>
              <a:cxn ang="0">
                <a:pos x="0" y="620"/>
              </a:cxn>
              <a:cxn ang="0">
                <a:pos x="26" y="637"/>
              </a:cxn>
              <a:cxn ang="0">
                <a:pos x="55" y="655"/>
              </a:cxn>
              <a:cxn ang="0">
                <a:pos x="82" y="670"/>
              </a:cxn>
              <a:cxn ang="0">
                <a:pos x="113" y="683"/>
              </a:cxn>
              <a:cxn ang="0">
                <a:pos x="142" y="697"/>
              </a:cxn>
              <a:cxn ang="0">
                <a:pos x="172" y="708"/>
              </a:cxn>
              <a:cxn ang="0">
                <a:pos x="203" y="720"/>
              </a:cxn>
              <a:cxn ang="0">
                <a:pos x="234" y="731"/>
              </a:cxn>
              <a:cxn ang="0">
                <a:pos x="264" y="739"/>
              </a:cxn>
              <a:cxn ang="0">
                <a:pos x="297" y="747"/>
              </a:cxn>
              <a:cxn ang="0">
                <a:pos x="330" y="754"/>
              </a:cxn>
              <a:cxn ang="0">
                <a:pos x="362" y="760"/>
              </a:cxn>
              <a:cxn ang="0">
                <a:pos x="397" y="764"/>
              </a:cxn>
              <a:cxn ang="0">
                <a:pos x="429" y="768"/>
              </a:cxn>
              <a:cxn ang="0">
                <a:pos x="464" y="770"/>
              </a:cxn>
              <a:cxn ang="0">
                <a:pos x="499" y="770"/>
              </a:cxn>
              <a:cxn ang="0">
                <a:pos x="552" y="768"/>
              </a:cxn>
              <a:cxn ang="0">
                <a:pos x="604" y="764"/>
              </a:cxn>
              <a:cxn ang="0">
                <a:pos x="656" y="756"/>
              </a:cxn>
              <a:cxn ang="0">
                <a:pos x="706" y="747"/>
              </a:cxn>
              <a:cxn ang="0">
                <a:pos x="756" y="733"/>
              </a:cxn>
              <a:cxn ang="0">
                <a:pos x="804" y="718"/>
              </a:cxn>
              <a:cxn ang="0">
                <a:pos x="850" y="699"/>
              </a:cxn>
              <a:cxn ang="0">
                <a:pos x="896" y="678"/>
              </a:cxn>
            </a:cxnLst>
            <a:rect l="0" t="0" r="r" b="b"/>
            <a:pathLst>
              <a:path w="896" h="770">
                <a:moveTo>
                  <a:pt x="896" y="678"/>
                </a:moveTo>
                <a:lnTo>
                  <a:pt x="886" y="622"/>
                </a:lnTo>
                <a:lnTo>
                  <a:pt x="873" y="568"/>
                </a:lnTo>
                <a:lnTo>
                  <a:pt x="855" y="516"/>
                </a:lnTo>
                <a:lnTo>
                  <a:pt x="836" y="465"/>
                </a:lnTo>
                <a:lnTo>
                  <a:pt x="813" y="415"/>
                </a:lnTo>
                <a:lnTo>
                  <a:pt x="788" y="367"/>
                </a:lnTo>
                <a:lnTo>
                  <a:pt x="760" y="321"/>
                </a:lnTo>
                <a:lnTo>
                  <a:pt x="729" y="275"/>
                </a:lnTo>
                <a:lnTo>
                  <a:pt x="694" y="233"/>
                </a:lnTo>
                <a:lnTo>
                  <a:pt x="658" y="192"/>
                </a:lnTo>
                <a:lnTo>
                  <a:pt x="619" y="154"/>
                </a:lnTo>
                <a:lnTo>
                  <a:pt x="579" y="117"/>
                </a:lnTo>
                <a:lnTo>
                  <a:pt x="537" y="85"/>
                </a:lnTo>
                <a:lnTo>
                  <a:pt x="493" y="54"/>
                </a:lnTo>
                <a:lnTo>
                  <a:pt x="447" y="25"/>
                </a:lnTo>
                <a:lnTo>
                  <a:pt x="397" y="0"/>
                </a:lnTo>
                <a:lnTo>
                  <a:pt x="389" y="48"/>
                </a:lnTo>
                <a:lnTo>
                  <a:pt x="378" y="96"/>
                </a:lnTo>
                <a:lnTo>
                  <a:pt x="364" y="142"/>
                </a:lnTo>
                <a:lnTo>
                  <a:pt x="349" y="186"/>
                </a:lnTo>
                <a:lnTo>
                  <a:pt x="330" y="231"/>
                </a:lnTo>
                <a:lnTo>
                  <a:pt x="310" y="275"/>
                </a:lnTo>
                <a:lnTo>
                  <a:pt x="287" y="315"/>
                </a:lnTo>
                <a:lnTo>
                  <a:pt x="262" y="355"/>
                </a:lnTo>
                <a:lnTo>
                  <a:pt x="236" y="394"/>
                </a:lnTo>
                <a:lnTo>
                  <a:pt x="207" y="432"/>
                </a:lnTo>
                <a:lnTo>
                  <a:pt x="176" y="467"/>
                </a:lnTo>
                <a:lnTo>
                  <a:pt x="145" y="501"/>
                </a:lnTo>
                <a:lnTo>
                  <a:pt x="111" y="534"/>
                </a:lnTo>
                <a:lnTo>
                  <a:pt x="74" y="564"/>
                </a:lnTo>
                <a:lnTo>
                  <a:pt x="38" y="593"/>
                </a:lnTo>
                <a:lnTo>
                  <a:pt x="0" y="620"/>
                </a:lnTo>
                <a:lnTo>
                  <a:pt x="26" y="637"/>
                </a:lnTo>
                <a:lnTo>
                  <a:pt x="55" y="655"/>
                </a:lnTo>
                <a:lnTo>
                  <a:pt x="82" y="670"/>
                </a:lnTo>
                <a:lnTo>
                  <a:pt x="113" y="683"/>
                </a:lnTo>
                <a:lnTo>
                  <a:pt x="142" y="697"/>
                </a:lnTo>
                <a:lnTo>
                  <a:pt x="172" y="708"/>
                </a:lnTo>
                <a:lnTo>
                  <a:pt x="203" y="720"/>
                </a:lnTo>
                <a:lnTo>
                  <a:pt x="234" y="731"/>
                </a:lnTo>
                <a:lnTo>
                  <a:pt x="264" y="739"/>
                </a:lnTo>
                <a:lnTo>
                  <a:pt x="297" y="747"/>
                </a:lnTo>
                <a:lnTo>
                  <a:pt x="330" y="754"/>
                </a:lnTo>
                <a:lnTo>
                  <a:pt x="362" y="760"/>
                </a:lnTo>
                <a:lnTo>
                  <a:pt x="397" y="764"/>
                </a:lnTo>
                <a:lnTo>
                  <a:pt x="429" y="768"/>
                </a:lnTo>
                <a:lnTo>
                  <a:pt x="464" y="770"/>
                </a:lnTo>
                <a:lnTo>
                  <a:pt x="499" y="770"/>
                </a:lnTo>
                <a:lnTo>
                  <a:pt x="552" y="768"/>
                </a:lnTo>
                <a:lnTo>
                  <a:pt x="604" y="764"/>
                </a:lnTo>
                <a:lnTo>
                  <a:pt x="656" y="756"/>
                </a:lnTo>
                <a:lnTo>
                  <a:pt x="706" y="747"/>
                </a:lnTo>
                <a:lnTo>
                  <a:pt x="756" y="733"/>
                </a:lnTo>
                <a:lnTo>
                  <a:pt x="804" y="718"/>
                </a:lnTo>
                <a:lnTo>
                  <a:pt x="850" y="699"/>
                </a:lnTo>
                <a:lnTo>
                  <a:pt x="896" y="678"/>
                </a:lnTo>
                <a:close/>
              </a:path>
            </a:pathLst>
          </a:custGeom>
          <a:solidFill>
            <a:schemeClr val="accent2"/>
          </a:soli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38266" name="Freeform 26"/>
          <p:cNvSpPr>
            <a:spLocks/>
          </p:cNvSpPr>
          <p:nvPr/>
        </p:nvSpPr>
        <p:spPr bwMode="auto">
          <a:xfrm>
            <a:off x="2338389" y="1295400"/>
            <a:ext cx="2230437" cy="2732088"/>
          </a:xfrm>
          <a:custGeom>
            <a:avLst/>
            <a:gdLst/>
            <a:ahLst/>
            <a:cxnLst>
              <a:cxn ang="0">
                <a:pos x="479" y="1707"/>
              </a:cxn>
              <a:cxn ang="0">
                <a:pos x="426" y="1675"/>
              </a:cxn>
              <a:cxn ang="0">
                <a:pos x="374" y="1640"/>
              </a:cxn>
              <a:cxn ang="0">
                <a:pos x="324" y="1602"/>
              </a:cxn>
              <a:cxn ang="0">
                <a:pos x="278" y="1561"/>
              </a:cxn>
              <a:cxn ang="0">
                <a:pos x="236" y="1515"/>
              </a:cxn>
              <a:cxn ang="0">
                <a:pos x="195" y="1469"/>
              </a:cxn>
              <a:cxn ang="0">
                <a:pos x="157" y="1419"/>
              </a:cxn>
              <a:cxn ang="0">
                <a:pos x="124" y="1366"/>
              </a:cxn>
              <a:cxn ang="0">
                <a:pos x="94" y="1310"/>
              </a:cxn>
              <a:cxn ang="0">
                <a:pos x="67" y="1252"/>
              </a:cxn>
              <a:cxn ang="0">
                <a:pos x="46" y="1195"/>
              </a:cxn>
              <a:cxn ang="0">
                <a:pos x="26" y="1134"/>
              </a:cxn>
              <a:cxn ang="0">
                <a:pos x="13" y="1070"/>
              </a:cxn>
              <a:cxn ang="0">
                <a:pos x="3" y="1005"/>
              </a:cxn>
              <a:cxn ang="0">
                <a:pos x="0" y="940"/>
              </a:cxn>
              <a:cxn ang="0">
                <a:pos x="0" y="859"/>
              </a:cxn>
              <a:cxn ang="0">
                <a:pos x="9" y="767"/>
              </a:cxn>
              <a:cxn ang="0">
                <a:pos x="26" y="679"/>
              </a:cxn>
              <a:cxn ang="0">
                <a:pos x="53" y="594"/>
              </a:cxn>
              <a:cxn ang="0">
                <a:pos x="88" y="512"/>
              </a:cxn>
              <a:cxn ang="0">
                <a:pos x="130" y="435"/>
              </a:cxn>
              <a:cxn ang="0">
                <a:pos x="178" y="362"/>
              </a:cxn>
              <a:cxn ang="0">
                <a:pos x="234" y="295"/>
              </a:cxn>
              <a:cxn ang="0">
                <a:pos x="295" y="234"/>
              </a:cxn>
              <a:cxn ang="0">
                <a:pos x="362" y="178"/>
              </a:cxn>
              <a:cxn ang="0">
                <a:pos x="435" y="130"/>
              </a:cxn>
              <a:cxn ang="0">
                <a:pos x="512" y="88"/>
              </a:cxn>
              <a:cxn ang="0">
                <a:pos x="595" y="53"/>
              </a:cxn>
              <a:cxn ang="0">
                <a:pos x="679" y="26"/>
              </a:cxn>
              <a:cxn ang="0">
                <a:pos x="767" y="9"/>
              </a:cxn>
              <a:cxn ang="0">
                <a:pos x="859" y="0"/>
              </a:cxn>
              <a:cxn ang="0">
                <a:pos x="940" y="0"/>
              </a:cxn>
              <a:cxn ang="0">
                <a:pos x="1007" y="3"/>
              </a:cxn>
              <a:cxn ang="0">
                <a:pos x="1074" y="15"/>
              </a:cxn>
              <a:cxn ang="0">
                <a:pos x="1140" y="28"/>
              </a:cxn>
              <a:cxn ang="0">
                <a:pos x="1201" y="48"/>
              </a:cxn>
              <a:cxn ang="0">
                <a:pos x="1262" y="73"/>
              </a:cxn>
              <a:cxn ang="0">
                <a:pos x="1322" y="99"/>
              </a:cxn>
              <a:cxn ang="0">
                <a:pos x="1378" y="130"/>
              </a:cxn>
              <a:cxn ang="0">
                <a:pos x="1358" y="180"/>
              </a:cxn>
              <a:cxn ang="0">
                <a:pos x="1276" y="251"/>
              </a:cxn>
              <a:cxn ang="0">
                <a:pos x="1201" y="332"/>
              </a:cxn>
              <a:cxn ang="0">
                <a:pos x="1136" y="422"/>
              </a:cxn>
              <a:cxn ang="0">
                <a:pos x="1082" y="518"/>
              </a:cxn>
              <a:cxn ang="0">
                <a:pos x="1042" y="623"/>
              </a:cxn>
              <a:cxn ang="0">
                <a:pos x="1013" y="733"/>
              </a:cxn>
              <a:cxn ang="0">
                <a:pos x="998" y="848"/>
              </a:cxn>
              <a:cxn ang="0">
                <a:pos x="998" y="940"/>
              </a:cxn>
              <a:cxn ang="0">
                <a:pos x="1001" y="1009"/>
              </a:cxn>
              <a:cxn ang="0">
                <a:pos x="957" y="1068"/>
              </a:cxn>
              <a:cxn ang="0">
                <a:pos x="867" y="1128"/>
              </a:cxn>
              <a:cxn ang="0">
                <a:pos x="785" y="1197"/>
              </a:cxn>
              <a:cxn ang="0">
                <a:pos x="710" y="1276"/>
              </a:cxn>
              <a:cxn ang="0">
                <a:pos x="644" y="1364"/>
              </a:cxn>
              <a:cxn ang="0">
                <a:pos x="591" y="1458"/>
              </a:cxn>
              <a:cxn ang="0">
                <a:pos x="549" y="1559"/>
              </a:cxn>
              <a:cxn ang="0">
                <a:pos x="518" y="1665"/>
              </a:cxn>
            </a:cxnLst>
            <a:rect l="0" t="0" r="r" b="b"/>
            <a:pathLst>
              <a:path w="1405" h="1721">
                <a:moveTo>
                  <a:pt x="508" y="1721"/>
                </a:moveTo>
                <a:lnTo>
                  <a:pt x="479" y="1707"/>
                </a:lnTo>
                <a:lnTo>
                  <a:pt x="453" y="1692"/>
                </a:lnTo>
                <a:lnTo>
                  <a:pt x="426" y="1675"/>
                </a:lnTo>
                <a:lnTo>
                  <a:pt x="399" y="1659"/>
                </a:lnTo>
                <a:lnTo>
                  <a:pt x="374" y="1640"/>
                </a:lnTo>
                <a:lnTo>
                  <a:pt x="349" y="1623"/>
                </a:lnTo>
                <a:lnTo>
                  <a:pt x="324" y="1602"/>
                </a:lnTo>
                <a:lnTo>
                  <a:pt x="301" y="1583"/>
                </a:lnTo>
                <a:lnTo>
                  <a:pt x="278" y="1561"/>
                </a:lnTo>
                <a:lnTo>
                  <a:pt x="257" y="1538"/>
                </a:lnTo>
                <a:lnTo>
                  <a:pt x="236" y="1515"/>
                </a:lnTo>
                <a:lnTo>
                  <a:pt x="215" y="1492"/>
                </a:lnTo>
                <a:lnTo>
                  <a:pt x="195" y="1469"/>
                </a:lnTo>
                <a:lnTo>
                  <a:pt x="176" y="1444"/>
                </a:lnTo>
                <a:lnTo>
                  <a:pt x="157" y="1419"/>
                </a:lnTo>
                <a:lnTo>
                  <a:pt x="140" y="1393"/>
                </a:lnTo>
                <a:lnTo>
                  <a:pt x="124" y="1366"/>
                </a:lnTo>
                <a:lnTo>
                  <a:pt x="109" y="1339"/>
                </a:lnTo>
                <a:lnTo>
                  <a:pt x="94" y="1310"/>
                </a:lnTo>
                <a:lnTo>
                  <a:pt x="80" y="1283"/>
                </a:lnTo>
                <a:lnTo>
                  <a:pt x="67" y="1252"/>
                </a:lnTo>
                <a:lnTo>
                  <a:pt x="55" y="1224"/>
                </a:lnTo>
                <a:lnTo>
                  <a:pt x="46" y="1195"/>
                </a:lnTo>
                <a:lnTo>
                  <a:pt x="36" y="1164"/>
                </a:lnTo>
                <a:lnTo>
                  <a:pt x="26" y="1134"/>
                </a:lnTo>
                <a:lnTo>
                  <a:pt x="21" y="1101"/>
                </a:lnTo>
                <a:lnTo>
                  <a:pt x="13" y="1070"/>
                </a:lnTo>
                <a:lnTo>
                  <a:pt x="7" y="1038"/>
                </a:lnTo>
                <a:lnTo>
                  <a:pt x="3" y="1005"/>
                </a:lnTo>
                <a:lnTo>
                  <a:pt x="2" y="972"/>
                </a:lnTo>
                <a:lnTo>
                  <a:pt x="0" y="940"/>
                </a:lnTo>
                <a:lnTo>
                  <a:pt x="0" y="905"/>
                </a:lnTo>
                <a:lnTo>
                  <a:pt x="0" y="859"/>
                </a:lnTo>
                <a:lnTo>
                  <a:pt x="3" y="813"/>
                </a:lnTo>
                <a:lnTo>
                  <a:pt x="9" y="767"/>
                </a:lnTo>
                <a:lnTo>
                  <a:pt x="17" y="723"/>
                </a:lnTo>
                <a:lnTo>
                  <a:pt x="26" y="679"/>
                </a:lnTo>
                <a:lnTo>
                  <a:pt x="40" y="637"/>
                </a:lnTo>
                <a:lnTo>
                  <a:pt x="53" y="594"/>
                </a:lnTo>
                <a:lnTo>
                  <a:pt x="71" y="552"/>
                </a:lnTo>
                <a:lnTo>
                  <a:pt x="88" y="512"/>
                </a:lnTo>
                <a:lnTo>
                  <a:pt x="109" y="474"/>
                </a:lnTo>
                <a:lnTo>
                  <a:pt x="130" y="435"/>
                </a:lnTo>
                <a:lnTo>
                  <a:pt x="153" y="399"/>
                </a:lnTo>
                <a:lnTo>
                  <a:pt x="178" y="362"/>
                </a:lnTo>
                <a:lnTo>
                  <a:pt x="205" y="330"/>
                </a:lnTo>
                <a:lnTo>
                  <a:pt x="234" y="295"/>
                </a:lnTo>
                <a:lnTo>
                  <a:pt x="264" y="264"/>
                </a:lnTo>
                <a:lnTo>
                  <a:pt x="295" y="234"/>
                </a:lnTo>
                <a:lnTo>
                  <a:pt x="330" y="205"/>
                </a:lnTo>
                <a:lnTo>
                  <a:pt x="362" y="178"/>
                </a:lnTo>
                <a:lnTo>
                  <a:pt x="399" y="153"/>
                </a:lnTo>
                <a:lnTo>
                  <a:pt x="435" y="130"/>
                </a:lnTo>
                <a:lnTo>
                  <a:pt x="474" y="109"/>
                </a:lnTo>
                <a:lnTo>
                  <a:pt x="512" y="88"/>
                </a:lnTo>
                <a:lnTo>
                  <a:pt x="552" y="71"/>
                </a:lnTo>
                <a:lnTo>
                  <a:pt x="595" y="53"/>
                </a:lnTo>
                <a:lnTo>
                  <a:pt x="637" y="40"/>
                </a:lnTo>
                <a:lnTo>
                  <a:pt x="679" y="26"/>
                </a:lnTo>
                <a:lnTo>
                  <a:pt x="723" y="17"/>
                </a:lnTo>
                <a:lnTo>
                  <a:pt x="767" y="9"/>
                </a:lnTo>
                <a:lnTo>
                  <a:pt x="813" y="3"/>
                </a:lnTo>
                <a:lnTo>
                  <a:pt x="859" y="0"/>
                </a:lnTo>
                <a:lnTo>
                  <a:pt x="905" y="0"/>
                </a:lnTo>
                <a:lnTo>
                  <a:pt x="940" y="0"/>
                </a:lnTo>
                <a:lnTo>
                  <a:pt x="975" y="2"/>
                </a:lnTo>
                <a:lnTo>
                  <a:pt x="1007" y="3"/>
                </a:lnTo>
                <a:lnTo>
                  <a:pt x="1042" y="9"/>
                </a:lnTo>
                <a:lnTo>
                  <a:pt x="1074" y="15"/>
                </a:lnTo>
                <a:lnTo>
                  <a:pt x="1107" y="21"/>
                </a:lnTo>
                <a:lnTo>
                  <a:pt x="1140" y="28"/>
                </a:lnTo>
                <a:lnTo>
                  <a:pt x="1170" y="38"/>
                </a:lnTo>
                <a:lnTo>
                  <a:pt x="1201" y="48"/>
                </a:lnTo>
                <a:lnTo>
                  <a:pt x="1232" y="59"/>
                </a:lnTo>
                <a:lnTo>
                  <a:pt x="1262" y="73"/>
                </a:lnTo>
                <a:lnTo>
                  <a:pt x="1291" y="84"/>
                </a:lnTo>
                <a:lnTo>
                  <a:pt x="1322" y="99"/>
                </a:lnTo>
                <a:lnTo>
                  <a:pt x="1349" y="115"/>
                </a:lnTo>
                <a:lnTo>
                  <a:pt x="1378" y="130"/>
                </a:lnTo>
                <a:lnTo>
                  <a:pt x="1405" y="147"/>
                </a:lnTo>
                <a:lnTo>
                  <a:pt x="1358" y="180"/>
                </a:lnTo>
                <a:lnTo>
                  <a:pt x="1316" y="214"/>
                </a:lnTo>
                <a:lnTo>
                  <a:pt x="1276" y="251"/>
                </a:lnTo>
                <a:lnTo>
                  <a:pt x="1238" y="291"/>
                </a:lnTo>
                <a:lnTo>
                  <a:pt x="1201" y="332"/>
                </a:lnTo>
                <a:lnTo>
                  <a:pt x="1167" y="376"/>
                </a:lnTo>
                <a:lnTo>
                  <a:pt x="1136" y="422"/>
                </a:lnTo>
                <a:lnTo>
                  <a:pt x="1109" y="470"/>
                </a:lnTo>
                <a:lnTo>
                  <a:pt x="1082" y="518"/>
                </a:lnTo>
                <a:lnTo>
                  <a:pt x="1061" y="569"/>
                </a:lnTo>
                <a:lnTo>
                  <a:pt x="1042" y="623"/>
                </a:lnTo>
                <a:lnTo>
                  <a:pt x="1024" y="677"/>
                </a:lnTo>
                <a:lnTo>
                  <a:pt x="1013" y="733"/>
                </a:lnTo>
                <a:lnTo>
                  <a:pt x="1003" y="788"/>
                </a:lnTo>
                <a:lnTo>
                  <a:pt x="998" y="848"/>
                </a:lnTo>
                <a:lnTo>
                  <a:pt x="996" y="905"/>
                </a:lnTo>
                <a:lnTo>
                  <a:pt x="998" y="940"/>
                </a:lnTo>
                <a:lnTo>
                  <a:pt x="1000" y="974"/>
                </a:lnTo>
                <a:lnTo>
                  <a:pt x="1001" y="1009"/>
                </a:lnTo>
                <a:lnTo>
                  <a:pt x="1007" y="1043"/>
                </a:lnTo>
                <a:lnTo>
                  <a:pt x="957" y="1068"/>
                </a:lnTo>
                <a:lnTo>
                  <a:pt x="911" y="1097"/>
                </a:lnTo>
                <a:lnTo>
                  <a:pt x="867" y="1128"/>
                </a:lnTo>
                <a:lnTo>
                  <a:pt x="825" y="1162"/>
                </a:lnTo>
                <a:lnTo>
                  <a:pt x="785" y="1197"/>
                </a:lnTo>
                <a:lnTo>
                  <a:pt x="746" y="1235"/>
                </a:lnTo>
                <a:lnTo>
                  <a:pt x="710" y="1276"/>
                </a:lnTo>
                <a:lnTo>
                  <a:pt x="675" y="1318"/>
                </a:lnTo>
                <a:lnTo>
                  <a:pt x="644" y="1364"/>
                </a:lnTo>
                <a:lnTo>
                  <a:pt x="618" y="1410"/>
                </a:lnTo>
                <a:lnTo>
                  <a:pt x="591" y="1458"/>
                </a:lnTo>
                <a:lnTo>
                  <a:pt x="568" y="1508"/>
                </a:lnTo>
                <a:lnTo>
                  <a:pt x="549" y="1559"/>
                </a:lnTo>
                <a:lnTo>
                  <a:pt x="531" y="1611"/>
                </a:lnTo>
                <a:lnTo>
                  <a:pt x="518" y="1665"/>
                </a:lnTo>
                <a:lnTo>
                  <a:pt x="508" y="1721"/>
                </a:lnTo>
                <a:close/>
              </a:path>
            </a:pathLst>
          </a:custGeom>
          <a:solidFill>
            <a:schemeClr val="accent2"/>
          </a:solidFill>
          <a:ln w="19050" cap="flat" cmpd="sng">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grpSp>
        <p:nvGrpSpPr>
          <p:cNvPr id="2" name="Group 51"/>
          <p:cNvGrpSpPr>
            <a:grpSpLocks/>
          </p:cNvGrpSpPr>
          <p:nvPr/>
        </p:nvGrpSpPr>
        <p:grpSpPr bwMode="auto">
          <a:xfrm>
            <a:off x="2359026" y="1558925"/>
            <a:ext cx="2589213" cy="2343150"/>
            <a:chOff x="1486" y="1200"/>
            <a:chExt cx="1631" cy="1476"/>
          </a:xfrm>
        </p:grpSpPr>
        <p:sp>
          <p:nvSpPr>
            <p:cNvPr id="21536" name="WordArt 27"/>
            <p:cNvSpPr>
              <a:spLocks noChangeArrowheads="1" noChangeShapeType="1" noTextEdit="1"/>
            </p:cNvSpPr>
            <p:nvPr/>
          </p:nvSpPr>
          <p:spPr bwMode="auto">
            <a:xfrm rot="-900000">
              <a:off x="1655" y="1200"/>
              <a:ext cx="1462" cy="1476"/>
            </a:xfrm>
            <a:prstGeom prst="rect">
              <a:avLst/>
            </a:prstGeom>
          </p:spPr>
          <p:txBody>
            <a:bodyPr spcFirstLastPara="1" wrap="none" fromWordArt="1">
              <a:prstTxWarp prst="textArchUp">
                <a:avLst>
                  <a:gd name="adj" fmla="val 14746372"/>
                </a:avLst>
              </a:prstTxWarp>
            </a:bodyPr>
            <a:lstStyle/>
            <a:p>
              <a:r>
                <a:rPr lang="en-US" sz="1400" kern="10">
                  <a:ln w="9525">
                    <a:noFill/>
                    <a:round/>
                    <a:headEnd/>
                    <a:tailEnd/>
                  </a:ln>
                  <a:solidFill>
                    <a:schemeClr val="bg1"/>
                  </a:solidFill>
                  <a:latin typeface="Arial"/>
                  <a:cs typeface="Arial"/>
                </a:rPr>
                <a:t>Capability</a:t>
              </a:r>
            </a:p>
          </p:txBody>
        </p:sp>
        <p:sp>
          <p:nvSpPr>
            <p:cNvPr id="21537" name="Rectangle 39"/>
            <p:cNvSpPr>
              <a:spLocks noChangeArrowheads="1"/>
            </p:cNvSpPr>
            <p:nvPr/>
          </p:nvSpPr>
          <p:spPr bwMode="auto">
            <a:xfrm>
              <a:off x="1486" y="1488"/>
              <a:ext cx="1010" cy="672"/>
            </a:xfrm>
            <a:prstGeom prst="rect">
              <a:avLst/>
            </a:prstGeom>
            <a:noFill/>
            <a:ln w="19050" algn="ctr">
              <a:noFill/>
              <a:miter lim="800000"/>
              <a:headEnd/>
              <a:tailEnd/>
            </a:ln>
          </p:spPr>
          <p:txBody>
            <a:bodyPr lIns="36000" tIns="0" rIns="36000" bIns="0" anchor="ctr"/>
            <a:lstStyle/>
            <a:p>
              <a:pPr marL="93663" indent="-93663">
                <a:lnSpc>
                  <a:spcPct val="110000"/>
                </a:lnSpc>
                <a:spcBef>
                  <a:spcPct val="10000"/>
                </a:spcBef>
                <a:spcAft>
                  <a:spcPct val="20000"/>
                </a:spcAft>
                <a:buFontTx/>
                <a:buChar char="•"/>
              </a:pPr>
              <a:r>
                <a:rPr lang="en-ZA" sz="1400" b="0">
                  <a:solidFill>
                    <a:schemeClr val="bg1"/>
                  </a:solidFill>
                </a:rPr>
                <a:t>Staff</a:t>
              </a:r>
            </a:p>
            <a:p>
              <a:pPr marL="93663" indent="-93663">
                <a:lnSpc>
                  <a:spcPct val="110000"/>
                </a:lnSpc>
                <a:spcBef>
                  <a:spcPct val="10000"/>
                </a:spcBef>
                <a:spcAft>
                  <a:spcPct val="20000"/>
                </a:spcAft>
                <a:buFontTx/>
                <a:buChar char="•"/>
              </a:pPr>
              <a:r>
                <a:rPr lang="en-ZA" sz="1400" b="0">
                  <a:solidFill>
                    <a:schemeClr val="bg1"/>
                  </a:solidFill>
                </a:rPr>
                <a:t>Management</a:t>
              </a:r>
              <a:br>
                <a:rPr lang="en-ZA" sz="1400" b="0">
                  <a:solidFill>
                    <a:schemeClr val="bg1"/>
                  </a:solidFill>
                </a:rPr>
              </a:br>
              <a:r>
                <a:rPr lang="en-ZA" sz="1400" b="0">
                  <a:solidFill>
                    <a:schemeClr val="bg1"/>
                  </a:solidFill>
                </a:rPr>
                <a:t>practices</a:t>
              </a:r>
            </a:p>
            <a:p>
              <a:pPr marL="93663" indent="-93663">
                <a:lnSpc>
                  <a:spcPct val="110000"/>
                </a:lnSpc>
                <a:spcBef>
                  <a:spcPct val="10000"/>
                </a:spcBef>
                <a:spcAft>
                  <a:spcPct val="20000"/>
                </a:spcAft>
                <a:buFontTx/>
                <a:buChar char="•"/>
              </a:pPr>
              <a:r>
                <a:rPr lang="en-ZA" sz="1400" b="0">
                  <a:solidFill>
                    <a:schemeClr val="bg1"/>
                  </a:solidFill>
                </a:rPr>
                <a:t>Technology</a:t>
              </a:r>
            </a:p>
          </p:txBody>
        </p:sp>
      </p:grpSp>
      <p:sp>
        <p:nvSpPr>
          <p:cNvPr id="138264" name="Freeform 24"/>
          <p:cNvSpPr>
            <a:spLocks/>
          </p:cNvSpPr>
          <p:nvPr/>
        </p:nvSpPr>
        <p:spPr bwMode="auto">
          <a:xfrm>
            <a:off x="4568825" y="1295400"/>
            <a:ext cx="2228850" cy="2732088"/>
          </a:xfrm>
          <a:custGeom>
            <a:avLst/>
            <a:gdLst/>
            <a:ahLst/>
            <a:cxnLst>
              <a:cxn ang="0">
                <a:pos x="403" y="1009"/>
              </a:cxn>
              <a:cxn ang="0">
                <a:pos x="406" y="940"/>
              </a:cxn>
              <a:cxn ang="0">
                <a:pos x="406" y="848"/>
              </a:cxn>
              <a:cxn ang="0">
                <a:pos x="391" y="733"/>
              </a:cxn>
              <a:cxn ang="0">
                <a:pos x="362" y="623"/>
              </a:cxn>
              <a:cxn ang="0">
                <a:pos x="322" y="518"/>
              </a:cxn>
              <a:cxn ang="0">
                <a:pos x="268" y="422"/>
              </a:cxn>
              <a:cxn ang="0">
                <a:pos x="203" y="332"/>
              </a:cxn>
              <a:cxn ang="0">
                <a:pos x="128" y="251"/>
              </a:cxn>
              <a:cxn ang="0">
                <a:pos x="46" y="180"/>
              </a:cxn>
              <a:cxn ang="0">
                <a:pos x="26" y="130"/>
              </a:cxn>
              <a:cxn ang="0">
                <a:pos x="82" y="99"/>
              </a:cxn>
              <a:cxn ang="0">
                <a:pos x="142" y="73"/>
              </a:cxn>
              <a:cxn ang="0">
                <a:pos x="203" y="48"/>
              </a:cxn>
              <a:cxn ang="0">
                <a:pos x="264" y="28"/>
              </a:cxn>
              <a:cxn ang="0">
                <a:pos x="330" y="15"/>
              </a:cxn>
              <a:cxn ang="0">
                <a:pos x="397" y="3"/>
              </a:cxn>
              <a:cxn ang="0">
                <a:pos x="464" y="0"/>
              </a:cxn>
              <a:cxn ang="0">
                <a:pos x="545" y="0"/>
              </a:cxn>
              <a:cxn ang="0">
                <a:pos x="637" y="9"/>
              </a:cxn>
              <a:cxn ang="0">
                <a:pos x="725" y="26"/>
              </a:cxn>
              <a:cxn ang="0">
                <a:pos x="809" y="53"/>
              </a:cxn>
              <a:cxn ang="0">
                <a:pos x="892" y="88"/>
              </a:cxn>
              <a:cxn ang="0">
                <a:pos x="969" y="130"/>
              </a:cxn>
              <a:cxn ang="0">
                <a:pos x="1042" y="178"/>
              </a:cxn>
              <a:cxn ang="0">
                <a:pos x="1109" y="234"/>
              </a:cxn>
              <a:cxn ang="0">
                <a:pos x="1170" y="295"/>
              </a:cxn>
              <a:cxn ang="0">
                <a:pos x="1226" y="362"/>
              </a:cxn>
              <a:cxn ang="0">
                <a:pos x="1274" y="435"/>
              </a:cxn>
              <a:cxn ang="0">
                <a:pos x="1316" y="512"/>
              </a:cxn>
              <a:cxn ang="0">
                <a:pos x="1351" y="594"/>
              </a:cxn>
              <a:cxn ang="0">
                <a:pos x="1378" y="679"/>
              </a:cxn>
              <a:cxn ang="0">
                <a:pos x="1395" y="767"/>
              </a:cxn>
              <a:cxn ang="0">
                <a:pos x="1404" y="859"/>
              </a:cxn>
              <a:cxn ang="0">
                <a:pos x="1404" y="940"/>
              </a:cxn>
              <a:cxn ang="0">
                <a:pos x="1401" y="1005"/>
              </a:cxn>
              <a:cxn ang="0">
                <a:pos x="1391" y="1070"/>
              </a:cxn>
              <a:cxn ang="0">
                <a:pos x="1378" y="1132"/>
              </a:cxn>
              <a:cxn ang="0">
                <a:pos x="1358" y="1193"/>
              </a:cxn>
              <a:cxn ang="0">
                <a:pos x="1337" y="1252"/>
              </a:cxn>
              <a:cxn ang="0">
                <a:pos x="1310" y="1310"/>
              </a:cxn>
              <a:cxn ang="0">
                <a:pos x="1280" y="1366"/>
              </a:cxn>
              <a:cxn ang="0">
                <a:pos x="1247" y="1417"/>
              </a:cxn>
              <a:cxn ang="0">
                <a:pos x="1211" y="1467"/>
              </a:cxn>
              <a:cxn ang="0">
                <a:pos x="1170" y="1515"/>
              </a:cxn>
              <a:cxn ang="0">
                <a:pos x="1126" y="1559"/>
              </a:cxn>
              <a:cxn ang="0">
                <a:pos x="1080" y="1602"/>
              </a:cxn>
              <a:cxn ang="0">
                <a:pos x="1030" y="1640"/>
              </a:cxn>
              <a:cxn ang="0">
                <a:pos x="978" y="1675"/>
              </a:cxn>
              <a:cxn ang="0">
                <a:pos x="925" y="1707"/>
              </a:cxn>
              <a:cxn ang="0">
                <a:pos x="886" y="1665"/>
              </a:cxn>
              <a:cxn ang="0">
                <a:pos x="855" y="1558"/>
              </a:cxn>
              <a:cxn ang="0">
                <a:pos x="813" y="1458"/>
              </a:cxn>
              <a:cxn ang="0">
                <a:pos x="760" y="1362"/>
              </a:cxn>
              <a:cxn ang="0">
                <a:pos x="694" y="1276"/>
              </a:cxn>
              <a:cxn ang="0">
                <a:pos x="621" y="1197"/>
              </a:cxn>
              <a:cxn ang="0">
                <a:pos x="537" y="1128"/>
              </a:cxn>
              <a:cxn ang="0">
                <a:pos x="447" y="1068"/>
              </a:cxn>
            </a:cxnLst>
            <a:rect l="0" t="0" r="r" b="b"/>
            <a:pathLst>
              <a:path w="1404" h="1721">
                <a:moveTo>
                  <a:pt x="397" y="1043"/>
                </a:moveTo>
                <a:lnTo>
                  <a:pt x="403" y="1009"/>
                </a:lnTo>
                <a:lnTo>
                  <a:pt x="404" y="974"/>
                </a:lnTo>
                <a:lnTo>
                  <a:pt x="406" y="940"/>
                </a:lnTo>
                <a:lnTo>
                  <a:pt x="408" y="905"/>
                </a:lnTo>
                <a:lnTo>
                  <a:pt x="406" y="848"/>
                </a:lnTo>
                <a:lnTo>
                  <a:pt x="401" y="788"/>
                </a:lnTo>
                <a:lnTo>
                  <a:pt x="391" y="733"/>
                </a:lnTo>
                <a:lnTo>
                  <a:pt x="380" y="677"/>
                </a:lnTo>
                <a:lnTo>
                  <a:pt x="362" y="623"/>
                </a:lnTo>
                <a:lnTo>
                  <a:pt x="343" y="569"/>
                </a:lnTo>
                <a:lnTo>
                  <a:pt x="322" y="518"/>
                </a:lnTo>
                <a:lnTo>
                  <a:pt x="295" y="470"/>
                </a:lnTo>
                <a:lnTo>
                  <a:pt x="268" y="422"/>
                </a:lnTo>
                <a:lnTo>
                  <a:pt x="237" y="376"/>
                </a:lnTo>
                <a:lnTo>
                  <a:pt x="203" y="332"/>
                </a:lnTo>
                <a:lnTo>
                  <a:pt x="166" y="291"/>
                </a:lnTo>
                <a:lnTo>
                  <a:pt x="128" y="251"/>
                </a:lnTo>
                <a:lnTo>
                  <a:pt x="88" y="214"/>
                </a:lnTo>
                <a:lnTo>
                  <a:pt x="46" y="180"/>
                </a:lnTo>
                <a:lnTo>
                  <a:pt x="0" y="147"/>
                </a:lnTo>
                <a:lnTo>
                  <a:pt x="26" y="130"/>
                </a:lnTo>
                <a:lnTo>
                  <a:pt x="55" y="115"/>
                </a:lnTo>
                <a:lnTo>
                  <a:pt x="82" y="99"/>
                </a:lnTo>
                <a:lnTo>
                  <a:pt x="113" y="84"/>
                </a:lnTo>
                <a:lnTo>
                  <a:pt x="142" y="73"/>
                </a:lnTo>
                <a:lnTo>
                  <a:pt x="172" y="59"/>
                </a:lnTo>
                <a:lnTo>
                  <a:pt x="203" y="48"/>
                </a:lnTo>
                <a:lnTo>
                  <a:pt x="234" y="38"/>
                </a:lnTo>
                <a:lnTo>
                  <a:pt x="264" y="28"/>
                </a:lnTo>
                <a:lnTo>
                  <a:pt x="297" y="21"/>
                </a:lnTo>
                <a:lnTo>
                  <a:pt x="330" y="15"/>
                </a:lnTo>
                <a:lnTo>
                  <a:pt x="362" y="9"/>
                </a:lnTo>
                <a:lnTo>
                  <a:pt x="397" y="3"/>
                </a:lnTo>
                <a:lnTo>
                  <a:pt x="429" y="2"/>
                </a:lnTo>
                <a:lnTo>
                  <a:pt x="464" y="0"/>
                </a:lnTo>
                <a:lnTo>
                  <a:pt x="499" y="0"/>
                </a:lnTo>
                <a:lnTo>
                  <a:pt x="545" y="0"/>
                </a:lnTo>
                <a:lnTo>
                  <a:pt x="591" y="3"/>
                </a:lnTo>
                <a:lnTo>
                  <a:pt x="637" y="9"/>
                </a:lnTo>
                <a:lnTo>
                  <a:pt x="681" y="17"/>
                </a:lnTo>
                <a:lnTo>
                  <a:pt x="725" y="26"/>
                </a:lnTo>
                <a:lnTo>
                  <a:pt x="767" y="40"/>
                </a:lnTo>
                <a:lnTo>
                  <a:pt x="809" y="53"/>
                </a:lnTo>
                <a:lnTo>
                  <a:pt x="852" y="71"/>
                </a:lnTo>
                <a:lnTo>
                  <a:pt x="892" y="88"/>
                </a:lnTo>
                <a:lnTo>
                  <a:pt x="930" y="109"/>
                </a:lnTo>
                <a:lnTo>
                  <a:pt x="969" y="130"/>
                </a:lnTo>
                <a:lnTo>
                  <a:pt x="1005" y="153"/>
                </a:lnTo>
                <a:lnTo>
                  <a:pt x="1042" y="178"/>
                </a:lnTo>
                <a:lnTo>
                  <a:pt x="1074" y="205"/>
                </a:lnTo>
                <a:lnTo>
                  <a:pt x="1109" y="234"/>
                </a:lnTo>
                <a:lnTo>
                  <a:pt x="1140" y="264"/>
                </a:lnTo>
                <a:lnTo>
                  <a:pt x="1170" y="295"/>
                </a:lnTo>
                <a:lnTo>
                  <a:pt x="1199" y="330"/>
                </a:lnTo>
                <a:lnTo>
                  <a:pt x="1226" y="362"/>
                </a:lnTo>
                <a:lnTo>
                  <a:pt x="1251" y="399"/>
                </a:lnTo>
                <a:lnTo>
                  <a:pt x="1274" y="435"/>
                </a:lnTo>
                <a:lnTo>
                  <a:pt x="1295" y="474"/>
                </a:lnTo>
                <a:lnTo>
                  <a:pt x="1316" y="512"/>
                </a:lnTo>
                <a:lnTo>
                  <a:pt x="1333" y="552"/>
                </a:lnTo>
                <a:lnTo>
                  <a:pt x="1351" y="594"/>
                </a:lnTo>
                <a:lnTo>
                  <a:pt x="1364" y="637"/>
                </a:lnTo>
                <a:lnTo>
                  <a:pt x="1378" y="679"/>
                </a:lnTo>
                <a:lnTo>
                  <a:pt x="1387" y="723"/>
                </a:lnTo>
                <a:lnTo>
                  <a:pt x="1395" y="767"/>
                </a:lnTo>
                <a:lnTo>
                  <a:pt x="1401" y="813"/>
                </a:lnTo>
                <a:lnTo>
                  <a:pt x="1404" y="859"/>
                </a:lnTo>
                <a:lnTo>
                  <a:pt x="1404" y="905"/>
                </a:lnTo>
                <a:lnTo>
                  <a:pt x="1404" y="940"/>
                </a:lnTo>
                <a:lnTo>
                  <a:pt x="1402" y="972"/>
                </a:lnTo>
                <a:lnTo>
                  <a:pt x="1401" y="1005"/>
                </a:lnTo>
                <a:lnTo>
                  <a:pt x="1397" y="1038"/>
                </a:lnTo>
                <a:lnTo>
                  <a:pt x="1391" y="1070"/>
                </a:lnTo>
                <a:lnTo>
                  <a:pt x="1383" y="1101"/>
                </a:lnTo>
                <a:lnTo>
                  <a:pt x="1378" y="1132"/>
                </a:lnTo>
                <a:lnTo>
                  <a:pt x="1368" y="1164"/>
                </a:lnTo>
                <a:lnTo>
                  <a:pt x="1358" y="1193"/>
                </a:lnTo>
                <a:lnTo>
                  <a:pt x="1349" y="1224"/>
                </a:lnTo>
                <a:lnTo>
                  <a:pt x="1337" y="1252"/>
                </a:lnTo>
                <a:lnTo>
                  <a:pt x="1324" y="1281"/>
                </a:lnTo>
                <a:lnTo>
                  <a:pt x="1310" y="1310"/>
                </a:lnTo>
                <a:lnTo>
                  <a:pt x="1295" y="1339"/>
                </a:lnTo>
                <a:lnTo>
                  <a:pt x="1280" y="1366"/>
                </a:lnTo>
                <a:lnTo>
                  <a:pt x="1264" y="1393"/>
                </a:lnTo>
                <a:lnTo>
                  <a:pt x="1247" y="1417"/>
                </a:lnTo>
                <a:lnTo>
                  <a:pt x="1228" y="1444"/>
                </a:lnTo>
                <a:lnTo>
                  <a:pt x="1211" y="1467"/>
                </a:lnTo>
                <a:lnTo>
                  <a:pt x="1189" y="1492"/>
                </a:lnTo>
                <a:lnTo>
                  <a:pt x="1170" y="1515"/>
                </a:lnTo>
                <a:lnTo>
                  <a:pt x="1147" y="1538"/>
                </a:lnTo>
                <a:lnTo>
                  <a:pt x="1126" y="1559"/>
                </a:lnTo>
                <a:lnTo>
                  <a:pt x="1103" y="1581"/>
                </a:lnTo>
                <a:lnTo>
                  <a:pt x="1080" y="1602"/>
                </a:lnTo>
                <a:lnTo>
                  <a:pt x="1055" y="1621"/>
                </a:lnTo>
                <a:lnTo>
                  <a:pt x="1030" y="1640"/>
                </a:lnTo>
                <a:lnTo>
                  <a:pt x="1005" y="1657"/>
                </a:lnTo>
                <a:lnTo>
                  <a:pt x="978" y="1675"/>
                </a:lnTo>
                <a:lnTo>
                  <a:pt x="951" y="1692"/>
                </a:lnTo>
                <a:lnTo>
                  <a:pt x="925" y="1707"/>
                </a:lnTo>
                <a:lnTo>
                  <a:pt x="898" y="1721"/>
                </a:lnTo>
                <a:lnTo>
                  <a:pt x="886" y="1665"/>
                </a:lnTo>
                <a:lnTo>
                  <a:pt x="873" y="1611"/>
                </a:lnTo>
                <a:lnTo>
                  <a:pt x="855" y="1558"/>
                </a:lnTo>
                <a:lnTo>
                  <a:pt x="836" y="1508"/>
                </a:lnTo>
                <a:lnTo>
                  <a:pt x="813" y="1458"/>
                </a:lnTo>
                <a:lnTo>
                  <a:pt x="788" y="1408"/>
                </a:lnTo>
                <a:lnTo>
                  <a:pt x="760" y="1362"/>
                </a:lnTo>
                <a:lnTo>
                  <a:pt x="729" y="1318"/>
                </a:lnTo>
                <a:lnTo>
                  <a:pt x="694" y="1276"/>
                </a:lnTo>
                <a:lnTo>
                  <a:pt x="660" y="1235"/>
                </a:lnTo>
                <a:lnTo>
                  <a:pt x="621" y="1197"/>
                </a:lnTo>
                <a:lnTo>
                  <a:pt x="579" y="1160"/>
                </a:lnTo>
                <a:lnTo>
                  <a:pt x="537" y="1128"/>
                </a:lnTo>
                <a:lnTo>
                  <a:pt x="493" y="1097"/>
                </a:lnTo>
                <a:lnTo>
                  <a:pt x="447" y="1068"/>
                </a:lnTo>
                <a:lnTo>
                  <a:pt x="397" y="1043"/>
                </a:lnTo>
                <a:close/>
              </a:path>
            </a:pathLst>
          </a:custGeom>
          <a:solidFill>
            <a:schemeClr val="bg1">
              <a:lumMod val="85000"/>
            </a:schemeClr>
          </a:solidFill>
          <a:ln w="19050" cap="flat" cmpd="sng">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p>
        </p:txBody>
      </p:sp>
      <p:grpSp>
        <p:nvGrpSpPr>
          <p:cNvPr id="3" name="Group 54"/>
          <p:cNvGrpSpPr>
            <a:grpSpLocks/>
          </p:cNvGrpSpPr>
          <p:nvPr/>
        </p:nvGrpSpPr>
        <p:grpSpPr bwMode="auto">
          <a:xfrm>
            <a:off x="4217989" y="1562100"/>
            <a:ext cx="2560637" cy="2343150"/>
            <a:chOff x="2657" y="1202"/>
            <a:chExt cx="1613" cy="1476"/>
          </a:xfrm>
        </p:grpSpPr>
        <p:sp>
          <p:nvSpPr>
            <p:cNvPr id="21534" name="WordArt 36"/>
            <p:cNvSpPr>
              <a:spLocks noChangeArrowheads="1" noChangeShapeType="1" noTextEdit="1"/>
            </p:cNvSpPr>
            <p:nvPr/>
          </p:nvSpPr>
          <p:spPr bwMode="auto">
            <a:xfrm rot="900000">
              <a:off x="2657" y="1202"/>
              <a:ext cx="1462" cy="1476"/>
            </a:xfrm>
            <a:prstGeom prst="rect">
              <a:avLst/>
            </a:prstGeom>
          </p:spPr>
          <p:txBody>
            <a:bodyPr spcFirstLastPara="1" wrap="none" fromWordArt="1">
              <a:prstTxWarp prst="textArchUp">
                <a:avLst>
                  <a:gd name="adj" fmla="val 14628556"/>
                </a:avLst>
              </a:prstTxWarp>
            </a:bodyPr>
            <a:lstStyle/>
            <a:p>
              <a:r>
                <a:rPr lang="en-US" sz="1400" kern="10">
                  <a:ln w="9525">
                    <a:noFill/>
                    <a:round/>
                    <a:headEnd/>
                    <a:tailEnd/>
                  </a:ln>
                  <a:solidFill>
                    <a:schemeClr val="bg1"/>
                  </a:solidFill>
                  <a:latin typeface="Arial"/>
                  <a:cs typeface="Arial"/>
                </a:rPr>
                <a:t>Operations</a:t>
              </a:r>
            </a:p>
          </p:txBody>
        </p:sp>
        <p:sp>
          <p:nvSpPr>
            <p:cNvPr id="21535" name="Rectangle 40"/>
            <p:cNvSpPr>
              <a:spLocks noChangeArrowheads="1"/>
            </p:cNvSpPr>
            <p:nvPr/>
          </p:nvSpPr>
          <p:spPr bwMode="auto">
            <a:xfrm>
              <a:off x="3264" y="1488"/>
              <a:ext cx="1006" cy="672"/>
            </a:xfrm>
            <a:prstGeom prst="rect">
              <a:avLst/>
            </a:prstGeom>
            <a:noFill/>
            <a:ln w="19050" algn="ctr">
              <a:noFill/>
              <a:miter lim="800000"/>
              <a:headEnd/>
              <a:tailEnd/>
            </a:ln>
          </p:spPr>
          <p:txBody>
            <a:bodyPr lIns="36000" tIns="0" rIns="36000" bIns="0" anchor="ctr"/>
            <a:lstStyle/>
            <a:p>
              <a:pPr marL="93663" indent="-93663">
                <a:lnSpc>
                  <a:spcPct val="110000"/>
                </a:lnSpc>
                <a:spcBef>
                  <a:spcPct val="10000"/>
                </a:spcBef>
                <a:spcAft>
                  <a:spcPct val="20000"/>
                </a:spcAft>
                <a:buFontTx/>
                <a:buChar char="•"/>
              </a:pPr>
              <a:r>
                <a:rPr lang="en-ZA" sz="1400" b="0">
                  <a:solidFill>
                    <a:schemeClr val="bg1"/>
                  </a:solidFill>
                </a:rPr>
                <a:t>Process</a:t>
              </a:r>
              <a:br>
                <a:rPr lang="en-ZA" sz="1400" b="0">
                  <a:solidFill>
                    <a:schemeClr val="bg1"/>
                  </a:solidFill>
                </a:rPr>
              </a:br>
              <a:r>
                <a:rPr lang="en-ZA" sz="1400" b="0">
                  <a:solidFill>
                    <a:schemeClr val="bg1"/>
                  </a:solidFill>
                </a:rPr>
                <a:t>efficiency</a:t>
              </a:r>
            </a:p>
            <a:p>
              <a:pPr marL="93663" indent="-93663">
                <a:lnSpc>
                  <a:spcPct val="110000"/>
                </a:lnSpc>
                <a:spcBef>
                  <a:spcPct val="10000"/>
                </a:spcBef>
                <a:spcAft>
                  <a:spcPct val="20000"/>
                </a:spcAft>
                <a:buFontTx/>
                <a:buChar char="•"/>
              </a:pPr>
              <a:r>
                <a:rPr lang="en-ZA" sz="1400" b="0">
                  <a:solidFill>
                    <a:schemeClr val="bg1"/>
                  </a:solidFill>
                </a:rPr>
                <a:t>Operational</a:t>
              </a:r>
              <a:br>
                <a:rPr lang="en-ZA" sz="1400" b="0">
                  <a:solidFill>
                    <a:schemeClr val="bg1"/>
                  </a:solidFill>
                </a:rPr>
              </a:br>
              <a:r>
                <a:rPr lang="en-ZA" sz="1400" b="0">
                  <a:solidFill>
                    <a:schemeClr val="bg1"/>
                  </a:solidFill>
                </a:rPr>
                <a:t>performance</a:t>
              </a:r>
            </a:p>
          </p:txBody>
        </p:sp>
      </p:grpSp>
      <p:sp>
        <p:nvSpPr>
          <p:cNvPr id="21529" name="Freeform 22"/>
          <p:cNvSpPr>
            <a:spLocks/>
          </p:cNvSpPr>
          <p:nvPr/>
        </p:nvSpPr>
        <p:spPr bwMode="auto">
          <a:xfrm>
            <a:off x="3130550" y="3935415"/>
            <a:ext cx="2878138" cy="1747837"/>
          </a:xfrm>
          <a:custGeom>
            <a:avLst/>
            <a:gdLst>
              <a:gd name="T0" fmla="*/ 2147483647 w 1813"/>
              <a:gd name="T1" fmla="*/ 2147483647 h 1101"/>
              <a:gd name="T2" fmla="*/ 2147483647 w 1813"/>
              <a:gd name="T3" fmla="*/ 2147483647 h 1101"/>
              <a:gd name="T4" fmla="*/ 2147483647 w 1813"/>
              <a:gd name="T5" fmla="*/ 2147483647 h 1101"/>
              <a:gd name="T6" fmla="*/ 2147483647 w 1813"/>
              <a:gd name="T7" fmla="*/ 2147483647 h 1101"/>
              <a:gd name="T8" fmla="*/ 2147483647 w 1813"/>
              <a:gd name="T9" fmla="*/ 2147483647 h 1101"/>
              <a:gd name="T10" fmla="*/ 2147483647 w 1813"/>
              <a:gd name="T11" fmla="*/ 2147483647 h 1101"/>
              <a:gd name="T12" fmla="*/ 2147483647 w 1813"/>
              <a:gd name="T13" fmla="*/ 2147483647 h 1101"/>
              <a:gd name="T14" fmla="*/ 2147483647 w 1813"/>
              <a:gd name="T15" fmla="*/ 2147483647 h 1101"/>
              <a:gd name="T16" fmla="*/ 2147483647 w 1813"/>
              <a:gd name="T17" fmla="*/ 2147483647 h 1101"/>
              <a:gd name="T18" fmla="*/ 2147483647 w 1813"/>
              <a:gd name="T19" fmla="*/ 2147483647 h 1101"/>
              <a:gd name="T20" fmla="*/ 2147483647 w 1813"/>
              <a:gd name="T21" fmla="*/ 2147483647 h 1101"/>
              <a:gd name="T22" fmla="*/ 2147483647 w 1813"/>
              <a:gd name="T23" fmla="*/ 2147483647 h 1101"/>
              <a:gd name="T24" fmla="*/ 2147483647 w 1813"/>
              <a:gd name="T25" fmla="*/ 2147483647 h 1101"/>
              <a:gd name="T26" fmla="*/ 2147483647 w 1813"/>
              <a:gd name="T27" fmla="*/ 2147483647 h 1101"/>
              <a:gd name="T28" fmla="*/ 2147483647 w 1813"/>
              <a:gd name="T29" fmla="*/ 2147483647 h 1101"/>
              <a:gd name="T30" fmla="*/ 0 w 1813"/>
              <a:gd name="T31" fmla="*/ 2147483647 h 1101"/>
              <a:gd name="T32" fmla="*/ 0 w 1813"/>
              <a:gd name="T33" fmla="*/ 2147483647 h 1101"/>
              <a:gd name="T34" fmla="*/ 2147483647 w 1813"/>
              <a:gd name="T35" fmla="*/ 2147483647 h 1101"/>
              <a:gd name="T36" fmla="*/ 2147483647 w 1813"/>
              <a:gd name="T37" fmla="*/ 2147483647 h 1101"/>
              <a:gd name="T38" fmla="*/ 2147483647 w 1813"/>
              <a:gd name="T39" fmla="*/ 2147483647 h 1101"/>
              <a:gd name="T40" fmla="*/ 2147483647 w 1813"/>
              <a:gd name="T41" fmla="*/ 2147483647 h 1101"/>
              <a:gd name="T42" fmla="*/ 2147483647 w 1813"/>
              <a:gd name="T43" fmla="*/ 2147483647 h 1101"/>
              <a:gd name="T44" fmla="*/ 2147483647 w 1813"/>
              <a:gd name="T45" fmla="*/ 2147483647 h 1101"/>
              <a:gd name="T46" fmla="*/ 2147483647 w 1813"/>
              <a:gd name="T47" fmla="*/ 2147483647 h 1101"/>
              <a:gd name="T48" fmla="*/ 2147483647 w 1813"/>
              <a:gd name="T49" fmla="*/ 2147483647 h 1101"/>
              <a:gd name="T50" fmla="*/ 2147483647 w 1813"/>
              <a:gd name="T51" fmla="*/ 2147483647 h 1101"/>
              <a:gd name="T52" fmla="*/ 2147483647 w 1813"/>
              <a:gd name="T53" fmla="*/ 2147483647 h 1101"/>
              <a:gd name="T54" fmla="*/ 2147483647 w 1813"/>
              <a:gd name="T55" fmla="*/ 2147483647 h 1101"/>
              <a:gd name="T56" fmla="*/ 2147483647 w 1813"/>
              <a:gd name="T57" fmla="*/ 2147483647 h 1101"/>
              <a:gd name="T58" fmla="*/ 2147483647 w 1813"/>
              <a:gd name="T59" fmla="*/ 2147483647 h 1101"/>
              <a:gd name="T60" fmla="*/ 2147483647 w 1813"/>
              <a:gd name="T61" fmla="*/ 2147483647 h 1101"/>
              <a:gd name="T62" fmla="*/ 2147483647 w 1813"/>
              <a:gd name="T63" fmla="*/ 2147483647 h 1101"/>
              <a:gd name="T64" fmla="*/ 2147483647 w 1813"/>
              <a:gd name="T65" fmla="*/ 2147483647 h 1101"/>
              <a:gd name="T66" fmla="*/ 2147483647 w 1813"/>
              <a:gd name="T67" fmla="*/ 2147483647 h 1101"/>
              <a:gd name="T68" fmla="*/ 2147483647 w 1813"/>
              <a:gd name="T69" fmla="*/ 2147483647 h 1101"/>
              <a:gd name="T70" fmla="*/ 2147483647 w 1813"/>
              <a:gd name="T71" fmla="*/ 2147483647 h 1101"/>
              <a:gd name="T72" fmla="*/ 2147483647 w 1813"/>
              <a:gd name="T73" fmla="*/ 2147483647 h 1101"/>
              <a:gd name="T74" fmla="*/ 2147483647 w 1813"/>
              <a:gd name="T75" fmla="*/ 2147483647 h 1101"/>
              <a:gd name="T76" fmla="*/ 2147483647 w 1813"/>
              <a:gd name="T77" fmla="*/ 2147483647 h 1101"/>
              <a:gd name="T78" fmla="*/ 2147483647 w 1813"/>
              <a:gd name="T79" fmla="*/ 2147483647 h 1101"/>
              <a:gd name="T80" fmla="*/ 2147483647 w 1813"/>
              <a:gd name="T81" fmla="*/ 2147483647 h 1101"/>
              <a:gd name="T82" fmla="*/ 2147483647 w 1813"/>
              <a:gd name="T83" fmla="*/ 2147483647 h 1101"/>
              <a:gd name="T84" fmla="*/ 2147483647 w 1813"/>
              <a:gd name="T85" fmla="*/ 2147483647 h 1101"/>
              <a:gd name="T86" fmla="*/ 2147483647 w 1813"/>
              <a:gd name="T87" fmla="*/ 2147483647 h 1101"/>
              <a:gd name="T88" fmla="*/ 2147483647 w 1813"/>
              <a:gd name="T89" fmla="*/ 2147483647 h 1101"/>
              <a:gd name="T90" fmla="*/ 2147483647 w 1813"/>
              <a:gd name="T91" fmla="*/ 2147483647 h 1101"/>
              <a:gd name="T92" fmla="*/ 2147483647 w 1813"/>
              <a:gd name="T93" fmla="*/ 2147483647 h 1101"/>
              <a:gd name="T94" fmla="*/ 2147483647 w 1813"/>
              <a:gd name="T95" fmla="*/ 2147483647 h 1101"/>
              <a:gd name="T96" fmla="*/ 2147483647 w 1813"/>
              <a:gd name="T97" fmla="*/ 2147483647 h 1101"/>
              <a:gd name="T98" fmla="*/ 2147483647 w 1813"/>
              <a:gd name="T99" fmla="*/ 2147483647 h 1101"/>
              <a:gd name="T100" fmla="*/ 2147483647 w 1813"/>
              <a:gd name="T101" fmla="*/ 2147483647 h 1101"/>
              <a:gd name="T102" fmla="*/ 2147483647 w 1813"/>
              <a:gd name="T103" fmla="*/ 2147483647 h 1101"/>
              <a:gd name="T104" fmla="*/ 2147483647 w 1813"/>
              <a:gd name="T105" fmla="*/ 2147483647 h 1101"/>
              <a:gd name="T106" fmla="*/ 2147483647 w 1813"/>
              <a:gd name="T107" fmla="*/ 2147483647 h 1101"/>
              <a:gd name="T108" fmla="*/ 2147483647 w 1813"/>
              <a:gd name="T109" fmla="*/ 2147483647 h 1101"/>
              <a:gd name="T110" fmla="*/ 2147483647 w 1813"/>
              <a:gd name="T111" fmla="*/ 2147483647 h 1101"/>
              <a:gd name="T112" fmla="*/ 2147483647 w 1813"/>
              <a:gd name="T113" fmla="*/ 2147483647 h 1101"/>
              <a:gd name="T114" fmla="*/ 2147483647 w 1813"/>
              <a:gd name="T115" fmla="*/ 2147483647 h 1101"/>
              <a:gd name="T116" fmla="*/ 2147483647 w 1813"/>
              <a:gd name="T117" fmla="*/ 2147483647 h 1101"/>
              <a:gd name="T118" fmla="*/ 2147483647 w 1813"/>
              <a:gd name="T119" fmla="*/ 2147483647 h 1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3"/>
              <a:gd name="T181" fmla="*/ 0 h 1101"/>
              <a:gd name="T182" fmla="*/ 1813 w 1813"/>
              <a:gd name="T183" fmla="*/ 1101 h 11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3" h="1101">
                <a:moveTo>
                  <a:pt x="906" y="1101"/>
                </a:moveTo>
                <a:lnTo>
                  <a:pt x="859" y="1101"/>
                </a:lnTo>
                <a:lnTo>
                  <a:pt x="813" y="1098"/>
                </a:lnTo>
                <a:lnTo>
                  <a:pt x="767" y="1092"/>
                </a:lnTo>
                <a:lnTo>
                  <a:pt x="723" y="1084"/>
                </a:lnTo>
                <a:lnTo>
                  <a:pt x="679" y="1075"/>
                </a:lnTo>
                <a:lnTo>
                  <a:pt x="637" y="1061"/>
                </a:lnTo>
                <a:lnTo>
                  <a:pt x="595" y="1048"/>
                </a:lnTo>
                <a:lnTo>
                  <a:pt x="552" y="1030"/>
                </a:lnTo>
                <a:lnTo>
                  <a:pt x="512" y="1013"/>
                </a:lnTo>
                <a:lnTo>
                  <a:pt x="474" y="992"/>
                </a:lnTo>
                <a:lnTo>
                  <a:pt x="435" y="971"/>
                </a:lnTo>
                <a:lnTo>
                  <a:pt x="399" y="948"/>
                </a:lnTo>
                <a:lnTo>
                  <a:pt x="362" y="923"/>
                </a:lnTo>
                <a:lnTo>
                  <a:pt x="330" y="896"/>
                </a:lnTo>
                <a:lnTo>
                  <a:pt x="295" y="867"/>
                </a:lnTo>
                <a:lnTo>
                  <a:pt x="264" y="837"/>
                </a:lnTo>
                <a:lnTo>
                  <a:pt x="234" y="806"/>
                </a:lnTo>
                <a:lnTo>
                  <a:pt x="207" y="771"/>
                </a:lnTo>
                <a:lnTo>
                  <a:pt x="180" y="739"/>
                </a:lnTo>
                <a:lnTo>
                  <a:pt x="153" y="702"/>
                </a:lnTo>
                <a:lnTo>
                  <a:pt x="130" y="666"/>
                </a:lnTo>
                <a:lnTo>
                  <a:pt x="109" y="627"/>
                </a:lnTo>
                <a:lnTo>
                  <a:pt x="88" y="589"/>
                </a:lnTo>
                <a:lnTo>
                  <a:pt x="71" y="549"/>
                </a:lnTo>
                <a:lnTo>
                  <a:pt x="53" y="507"/>
                </a:lnTo>
                <a:lnTo>
                  <a:pt x="40" y="464"/>
                </a:lnTo>
                <a:lnTo>
                  <a:pt x="26" y="422"/>
                </a:lnTo>
                <a:lnTo>
                  <a:pt x="17" y="378"/>
                </a:lnTo>
                <a:lnTo>
                  <a:pt x="9" y="334"/>
                </a:lnTo>
                <a:lnTo>
                  <a:pt x="3" y="288"/>
                </a:lnTo>
                <a:lnTo>
                  <a:pt x="0" y="242"/>
                </a:lnTo>
                <a:lnTo>
                  <a:pt x="0" y="196"/>
                </a:lnTo>
                <a:lnTo>
                  <a:pt x="0" y="161"/>
                </a:lnTo>
                <a:lnTo>
                  <a:pt x="2" y="127"/>
                </a:lnTo>
                <a:lnTo>
                  <a:pt x="5" y="92"/>
                </a:lnTo>
                <a:lnTo>
                  <a:pt x="9" y="58"/>
                </a:lnTo>
                <a:lnTo>
                  <a:pt x="55" y="79"/>
                </a:lnTo>
                <a:lnTo>
                  <a:pt x="101" y="98"/>
                </a:lnTo>
                <a:lnTo>
                  <a:pt x="149" y="113"/>
                </a:lnTo>
                <a:lnTo>
                  <a:pt x="199" y="127"/>
                </a:lnTo>
                <a:lnTo>
                  <a:pt x="249" y="136"/>
                </a:lnTo>
                <a:lnTo>
                  <a:pt x="301" y="144"/>
                </a:lnTo>
                <a:lnTo>
                  <a:pt x="353" y="148"/>
                </a:lnTo>
                <a:lnTo>
                  <a:pt x="406" y="150"/>
                </a:lnTo>
                <a:lnTo>
                  <a:pt x="441" y="150"/>
                </a:lnTo>
                <a:lnTo>
                  <a:pt x="476" y="148"/>
                </a:lnTo>
                <a:lnTo>
                  <a:pt x="508" y="144"/>
                </a:lnTo>
                <a:lnTo>
                  <a:pt x="543" y="140"/>
                </a:lnTo>
                <a:lnTo>
                  <a:pt x="575" y="134"/>
                </a:lnTo>
                <a:lnTo>
                  <a:pt x="608" y="127"/>
                </a:lnTo>
                <a:lnTo>
                  <a:pt x="641" y="119"/>
                </a:lnTo>
                <a:lnTo>
                  <a:pt x="671" y="111"/>
                </a:lnTo>
                <a:lnTo>
                  <a:pt x="702" y="100"/>
                </a:lnTo>
                <a:lnTo>
                  <a:pt x="733" y="88"/>
                </a:lnTo>
                <a:lnTo>
                  <a:pt x="763" y="77"/>
                </a:lnTo>
                <a:lnTo>
                  <a:pt x="792" y="63"/>
                </a:lnTo>
                <a:lnTo>
                  <a:pt x="823" y="50"/>
                </a:lnTo>
                <a:lnTo>
                  <a:pt x="850" y="35"/>
                </a:lnTo>
                <a:lnTo>
                  <a:pt x="879" y="17"/>
                </a:lnTo>
                <a:lnTo>
                  <a:pt x="906" y="0"/>
                </a:lnTo>
                <a:lnTo>
                  <a:pt x="932" y="17"/>
                </a:lnTo>
                <a:lnTo>
                  <a:pt x="961" y="35"/>
                </a:lnTo>
                <a:lnTo>
                  <a:pt x="988" y="50"/>
                </a:lnTo>
                <a:lnTo>
                  <a:pt x="1019" y="63"/>
                </a:lnTo>
                <a:lnTo>
                  <a:pt x="1048" y="77"/>
                </a:lnTo>
                <a:lnTo>
                  <a:pt x="1078" y="88"/>
                </a:lnTo>
                <a:lnTo>
                  <a:pt x="1109" y="100"/>
                </a:lnTo>
                <a:lnTo>
                  <a:pt x="1140" y="111"/>
                </a:lnTo>
                <a:lnTo>
                  <a:pt x="1170" y="119"/>
                </a:lnTo>
                <a:lnTo>
                  <a:pt x="1203" y="127"/>
                </a:lnTo>
                <a:lnTo>
                  <a:pt x="1236" y="134"/>
                </a:lnTo>
                <a:lnTo>
                  <a:pt x="1268" y="140"/>
                </a:lnTo>
                <a:lnTo>
                  <a:pt x="1303" y="144"/>
                </a:lnTo>
                <a:lnTo>
                  <a:pt x="1335" y="148"/>
                </a:lnTo>
                <a:lnTo>
                  <a:pt x="1370" y="150"/>
                </a:lnTo>
                <a:lnTo>
                  <a:pt x="1405" y="150"/>
                </a:lnTo>
                <a:lnTo>
                  <a:pt x="1458" y="148"/>
                </a:lnTo>
                <a:lnTo>
                  <a:pt x="1510" y="144"/>
                </a:lnTo>
                <a:lnTo>
                  <a:pt x="1562" y="136"/>
                </a:lnTo>
                <a:lnTo>
                  <a:pt x="1612" y="127"/>
                </a:lnTo>
                <a:lnTo>
                  <a:pt x="1662" y="113"/>
                </a:lnTo>
                <a:lnTo>
                  <a:pt x="1710" y="96"/>
                </a:lnTo>
                <a:lnTo>
                  <a:pt x="1758" y="79"/>
                </a:lnTo>
                <a:lnTo>
                  <a:pt x="1804" y="58"/>
                </a:lnTo>
                <a:lnTo>
                  <a:pt x="1808" y="92"/>
                </a:lnTo>
                <a:lnTo>
                  <a:pt x="1811" y="127"/>
                </a:lnTo>
                <a:lnTo>
                  <a:pt x="1813" y="161"/>
                </a:lnTo>
                <a:lnTo>
                  <a:pt x="1813" y="196"/>
                </a:lnTo>
                <a:lnTo>
                  <a:pt x="1811" y="242"/>
                </a:lnTo>
                <a:lnTo>
                  <a:pt x="1808" y="288"/>
                </a:lnTo>
                <a:lnTo>
                  <a:pt x="1802" y="334"/>
                </a:lnTo>
                <a:lnTo>
                  <a:pt x="1794" y="378"/>
                </a:lnTo>
                <a:lnTo>
                  <a:pt x="1785" y="422"/>
                </a:lnTo>
                <a:lnTo>
                  <a:pt x="1773" y="464"/>
                </a:lnTo>
                <a:lnTo>
                  <a:pt x="1758" y="507"/>
                </a:lnTo>
                <a:lnTo>
                  <a:pt x="1742" y="549"/>
                </a:lnTo>
                <a:lnTo>
                  <a:pt x="1723" y="589"/>
                </a:lnTo>
                <a:lnTo>
                  <a:pt x="1704" y="627"/>
                </a:lnTo>
                <a:lnTo>
                  <a:pt x="1681" y="666"/>
                </a:lnTo>
                <a:lnTo>
                  <a:pt x="1658" y="702"/>
                </a:lnTo>
                <a:lnTo>
                  <a:pt x="1633" y="739"/>
                </a:lnTo>
                <a:lnTo>
                  <a:pt x="1606" y="771"/>
                </a:lnTo>
                <a:lnTo>
                  <a:pt x="1577" y="806"/>
                </a:lnTo>
                <a:lnTo>
                  <a:pt x="1547" y="837"/>
                </a:lnTo>
                <a:lnTo>
                  <a:pt x="1516" y="867"/>
                </a:lnTo>
                <a:lnTo>
                  <a:pt x="1483" y="896"/>
                </a:lnTo>
                <a:lnTo>
                  <a:pt x="1449" y="923"/>
                </a:lnTo>
                <a:lnTo>
                  <a:pt x="1414" y="948"/>
                </a:lnTo>
                <a:lnTo>
                  <a:pt x="1376" y="971"/>
                </a:lnTo>
                <a:lnTo>
                  <a:pt x="1339" y="992"/>
                </a:lnTo>
                <a:lnTo>
                  <a:pt x="1299" y="1013"/>
                </a:lnTo>
                <a:lnTo>
                  <a:pt x="1259" y="1030"/>
                </a:lnTo>
                <a:lnTo>
                  <a:pt x="1218" y="1048"/>
                </a:lnTo>
                <a:lnTo>
                  <a:pt x="1176" y="1061"/>
                </a:lnTo>
                <a:lnTo>
                  <a:pt x="1132" y="1075"/>
                </a:lnTo>
                <a:lnTo>
                  <a:pt x="1088" y="1084"/>
                </a:lnTo>
                <a:lnTo>
                  <a:pt x="1044" y="1092"/>
                </a:lnTo>
                <a:lnTo>
                  <a:pt x="1000" y="1098"/>
                </a:lnTo>
                <a:lnTo>
                  <a:pt x="953" y="1101"/>
                </a:lnTo>
                <a:lnTo>
                  <a:pt x="906" y="1101"/>
                </a:lnTo>
                <a:close/>
              </a:path>
            </a:pathLst>
          </a:custGeom>
          <a:solidFill>
            <a:schemeClr val="bg2">
              <a:lumMod val="90000"/>
            </a:schemeClr>
          </a:solidFill>
          <a:ln w="19050">
            <a:solidFill>
              <a:schemeClr val="bg1"/>
            </a:solidFill>
            <a:round/>
            <a:headEnd/>
            <a:tailEnd/>
          </a:ln>
        </p:spPr>
        <p:txBody>
          <a:bodyPr wrap="none" anchor="ctr"/>
          <a:lstStyle/>
          <a:p>
            <a:endParaRPr lang="en-US"/>
          </a:p>
        </p:txBody>
      </p:sp>
      <p:grpSp>
        <p:nvGrpSpPr>
          <p:cNvPr id="4" name="Group 59"/>
          <p:cNvGrpSpPr>
            <a:grpSpLocks/>
          </p:cNvGrpSpPr>
          <p:nvPr/>
        </p:nvGrpSpPr>
        <p:grpSpPr bwMode="auto">
          <a:xfrm>
            <a:off x="3371851" y="3048000"/>
            <a:ext cx="2371725" cy="2393950"/>
            <a:chOff x="2124" y="1920"/>
            <a:chExt cx="1494" cy="1508"/>
          </a:xfrm>
          <a:noFill/>
          <a:scene3d>
            <a:camera prst="orthographicFront">
              <a:rot lat="0" lon="0" rev="0"/>
            </a:camera>
            <a:lightRig rig="balanced" dir="t">
              <a:rot lat="0" lon="0" rev="8700000"/>
            </a:lightRig>
          </a:scene3d>
        </p:grpSpPr>
        <p:sp>
          <p:nvSpPr>
            <p:cNvPr id="138263" name="WordArt 23"/>
            <p:cNvSpPr>
              <a:spLocks noChangeArrowheads="1" noChangeShapeType="1" noTextEdit="1"/>
            </p:cNvSpPr>
            <p:nvPr/>
          </p:nvSpPr>
          <p:spPr bwMode="auto">
            <a:xfrm>
              <a:off x="2124" y="1920"/>
              <a:ext cx="1494" cy="1508"/>
            </a:xfrm>
            <a:prstGeom prst="rect">
              <a:avLst/>
            </a:prstGeom>
            <a:grpFill/>
            <a:ln>
              <a:noFill/>
            </a:ln>
            <a:effectLst>
              <a:outerShdw blurRad="44450" dist="27940" dir="5400000" algn="ctr">
                <a:srgbClr val="000000">
                  <a:alpha val="32000"/>
                </a:srgbClr>
              </a:outerShdw>
            </a:effectLst>
            <a:sp3d>
              <a:bevelT w="190500" h="38100"/>
            </a:sp3d>
          </p:spPr>
          <p:txBody>
            <a:bodyPr spcFirstLastPara="1" wrap="none" fromWordArt="1">
              <a:prstTxWarp prst="textArchDown">
                <a:avLst>
                  <a:gd name="adj" fmla="val 3831021"/>
                </a:avLst>
              </a:prstTxWarp>
            </a:bodyPr>
            <a:lstStyle/>
            <a:p>
              <a:pPr>
                <a:defRPr/>
              </a:pPr>
              <a:r>
                <a:rPr lang="en-US" sz="1400" kern="10">
                  <a:ln w="9525">
                    <a:noFill/>
                    <a:round/>
                    <a:headEnd/>
                    <a:tailEnd/>
                  </a:ln>
                  <a:solidFill>
                    <a:schemeClr val="tx2"/>
                  </a:solidFill>
                  <a:latin typeface="Arial"/>
                  <a:cs typeface="Arial"/>
                </a:rPr>
                <a:t>Customers</a:t>
              </a:r>
            </a:p>
          </p:txBody>
        </p:sp>
        <p:sp>
          <p:nvSpPr>
            <p:cNvPr id="138283" name="Rectangle 43"/>
            <p:cNvSpPr>
              <a:spLocks noChangeArrowheads="1"/>
            </p:cNvSpPr>
            <p:nvPr/>
          </p:nvSpPr>
          <p:spPr bwMode="auto">
            <a:xfrm>
              <a:off x="2208" y="2614"/>
              <a:ext cx="1340" cy="624"/>
            </a:xfrm>
            <a:prstGeom prst="rect">
              <a:avLst/>
            </a:prstGeom>
            <a:grpFill/>
            <a:ln w="19050" algn="ctr">
              <a:noFill/>
              <a:miter lim="800000"/>
              <a:headEnd/>
              <a:tailEnd/>
            </a:ln>
            <a:effectLst>
              <a:outerShdw blurRad="44450" dist="27940" dir="5400000" algn="ctr">
                <a:srgbClr val="000000">
                  <a:alpha val="32000"/>
                </a:srgbClr>
              </a:outerShdw>
            </a:effectLst>
            <a:sp3d>
              <a:bevelT w="190500" h="38100"/>
            </a:sp3d>
          </p:spPr>
          <p:txBody>
            <a:bodyPr lIns="36000" tIns="0" rIns="36000" bIns="0" anchor="ctr"/>
            <a:lstStyle/>
            <a:p>
              <a:pPr marL="93663" indent="-93663">
                <a:lnSpc>
                  <a:spcPct val="110000"/>
                </a:lnSpc>
                <a:spcBef>
                  <a:spcPct val="10000"/>
                </a:spcBef>
                <a:spcAft>
                  <a:spcPct val="20000"/>
                </a:spcAft>
                <a:buFontTx/>
                <a:buChar char="•"/>
                <a:defRPr/>
              </a:pPr>
              <a:r>
                <a:rPr lang="en-US" sz="1400" b="0" dirty="0">
                  <a:solidFill>
                    <a:schemeClr val="tx2"/>
                  </a:solidFill>
                </a:rPr>
                <a:t>Customer retention</a:t>
              </a:r>
            </a:p>
            <a:p>
              <a:pPr marL="93663" indent="-93663">
                <a:lnSpc>
                  <a:spcPct val="110000"/>
                </a:lnSpc>
                <a:spcBef>
                  <a:spcPct val="10000"/>
                </a:spcBef>
                <a:spcAft>
                  <a:spcPct val="20000"/>
                </a:spcAft>
                <a:buFontTx/>
                <a:buChar char="•"/>
                <a:defRPr/>
              </a:pPr>
              <a:r>
                <a:rPr lang="en-US" sz="1400" b="0" dirty="0">
                  <a:solidFill>
                    <a:schemeClr val="tx2"/>
                  </a:solidFill>
                </a:rPr>
                <a:t>Customer satisfaction</a:t>
              </a:r>
            </a:p>
            <a:p>
              <a:pPr marL="93663" indent="-93663">
                <a:lnSpc>
                  <a:spcPct val="110000"/>
                </a:lnSpc>
                <a:spcBef>
                  <a:spcPct val="10000"/>
                </a:spcBef>
                <a:spcAft>
                  <a:spcPct val="20000"/>
                </a:spcAft>
                <a:buFontTx/>
                <a:buChar char="•"/>
                <a:defRPr/>
              </a:pPr>
              <a:r>
                <a:rPr lang="en-US" sz="1400" b="0" dirty="0">
                  <a:solidFill>
                    <a:schemeClr val="tx2"/>
                  </a:solidFill>
                </a:rPr>
                <a:t>Customer attrition</a:t>
              </a:r>
            </a:p>
          </p:txBody>
        </p:sp>
      </p:grpSp>
      <p:sp>
        <p:nvSpPr>
          <p:cNvPr id="138296" name="Rectangle 56"/>
          <p:cNvSpPr>
            <a:spLocks noChangeArrowheads="1"/>
          </p:cNvSpPr>
          <p:nvPr/>
        </p:nvSpPr>
        <p:spPr bwMode="auto">
          <a:xfrm>
            <a:off x="2819400" y="5562600"/>
            <a:ext cx="3505200" cy="914400"/>
          </a:xfrm>
          <a:prstGeom prst="rect">
            <a:avLst/>
          </a:prstGeom>
          <a:noFill/>
          <a:ln w="19050" algn="ctr">
            <a:noFill/>
            <a:miter lim="800000"/>
            <a:headEnd/>
            <a:tailEnd/>
          </a:ln>
        </p:spPr>
        <p:txBody>
          <a:bodyPr lIns="0" tIns="0" rIns="0" bIns="0" anchor="ctr"/>
          <a:lstStyle/>
          <a:p>
            <a:pPr>
              <a:lnSpc>
                <a:spcPct val="110000"/>
              </a:lnSpc>
              <a:spcBef>
                <a:spcPct val="10000"/>
              </a:spcBef>
              <a:spcAft>
                <a:spcPct val="10000"/>
              </a:spcAft>
            </a:pPr>
            <a:r>
              <a:rPr lang="en-US" sz="1400" b="0" dirty="0">
                <a:solidFill>
                  <a:schemeClr val="tx2"/>
                </a:solidFill>
              </a:rPr>
              <a:t>Customer Management</a:t>
            </a:r>
            <a:br>
              <a:rPr lang="en-US" sz="1400" b="0" dirty="0">
                <a:solidFill>
                  <a:schemeClr val="tx2"/>
                </a:solidFill>
              </a:rPr>
            </a:br>
            <a:r>
              <a:rPr lang="en-US" sz="1400" b="0" dirty="0">
                <a:solidFill>
                  <a:schemeClr val="tx2"/>
                </a:solidFill>
              </a:rPr>
              <a:t>is becoming increasingly important</a:t>
            </a:r>
            <a:br>
              <a:rPr lang="en-US" sz="1400" b="0" dirty="0">
                <a:solidFill>
                  <a:schemeClr val="tx2"/>
                </a:solidFill>
              </a:rPr>
            </a:br>
            <a:r>
              <a:rPr lang="en-US" sz="1400" b="0" dirty="0">
                <a:solidFill>
                  <a:schemeClr val="tx2"/>
                </a:solidFill>
              </a:rPr>
              <a:t>in order to ensure </a:t>
            </a:r>
            <a:r>
              <a:rPr lang="en-US" sz="1400" b="1" i="1" dirty="0">
                <a:solidFill>
                  <a:schemeClr val="tx2"/>
                </a:solidFill>
              </a:rPr>
              <a:t>a competitive advantage</a:t>
            </a:r>
          </a:p>
        </p:txBody>
      </p:sp>
      <p:sp>
        <p:nvSpPr>
          <p:cNvPr id="138297" name="Rectangle 57"/>
          <p:cNvSpPr>
            <a:spLocks noChangeArrowheads="1"/>
          </p:cNvSpPr>
          <p:nvPr/>
        </p:nvSpPr>
        <p:spPr bwMode="auto">
          <a:xfrm>
            <a:off x="6928339" y="1787525"/>
            <a:ext cx="1863969" cy="1905000"/>
          </a:xfrm>
          <a:prstGeom prst="rect">
            <a:avLst/>
          </a:prstGeom>
          <a:noFill/>
          <a:ln w="19050" algn="ctr">
            <a:noFill/>
            <a:miter lim="800000"/>
            <a:headEnd/>
            <a:tailEnd/>
          </a:ln>
        </p:spPr>
        <p:txBody>
          <a:bodyPr lIns="0" tIns="0" rIns="0" bIns="0" anchor="ctr"/>
          <a:lstStyle/>
          <a:p>
            <a:pPr>
              <a:lnSpc>
                <a:spcPct val="110000"/>
              </a:lnSpc>
              <a:spcBef>
                <a:spcPct val="10000"/>
              </a:spcBef>
              <a:spcAft>
                <a:spcPct val="10000"/>
              </a:spcAft>
            </a:pPr>
            <a:r>
              <a:rPr lang="en-US" sz="1400" b="0" dirty="0">
                <a:solidFill>
                  <a:schemeClr val="tx2"/>
                </a:solidFill>
              </a:rPr>
              <a:t>It is critical</a:t>
            </a:r>
            <a:br>
              <a:rPr lang="en-US" sz="1400" b="0" dirty="0">
                <a:solidFill>
                  <a:schemeClr val="tx2"/>
                </a:solidFill>
              </a:rPr>
            </a:br>
            <a:r>
              <a:rPr lang="en-US" sz="1400" b="0" dirty="0">
                <a:solidFill>
                  <a:schemeClr val="tx2"/>
                </a:solidFill>
              </a:rPr>
              <a:t>that </a:t>
            </a:r>
            <a:r>
              <a:rPr lang="en-US" sz="1400" b="1" i="1" dirty="0">
                <a:solidFill>
                  <a:schemeClr val="tx2"/>
                </a:solidFill>
              </a:rPr>
              <a:t>processes </a:t>
            </a:r>
            <a:r>
              <a:rPr lang="en-US" sz="1400" b="0" dirty="0">
                <a:solidFill>
                  <a:schemeClr val="tx2"/>
                </a:solidFill>
              </a:rPr>
              <a:t>are</a:t>
            </a:r>
            <a:br>
              <a:rPr lang="en-US" sz="1400" b="0" dirty="0">
                <a:solidFill>
                  <a:schemeClr val="tx2"/>
                </a:solidFill>
              </a:rPr>
            </a:br>
            <a:r>
              <a:rPr lang="en-US" sz="1400" b="0" dirty="0">
                <a:solidFill>
                  <a:schemeClr val="tx2"/>
                </a:solidFill>
              </a:rPr>
              <a:t>correctly documented</a:t>
            </a:r>
            <a:br>
              <a:rPr lang="en-US" sz="1400" b="0" dirty="0">
                <a:solidFill>
                  <a:schemeClr val="tx2"/>
                </a:solidFill>
              </a:rPr>
            </a:br>
            <a:r>
              <a:rPr lang="en-US" sz="1400" b="0" dirty="0">
                <a:solidFill>
                  <a:schemeClr val="tx2"/>
                </a:solidFill>
              </a:rPr>
              <a:t>and continuously</a:t>
            </a:r>
            <a:br>
              <a:rPr lang="en-US" sz="1400" b="0" dirty="0">
                <a:solidFill>
                  <a:schemeClr val="tx2"/>
                </a:solidFill>
              </a:rPr>
            </a:br>
            <a:r>
              <a:rPr lang="en-US" sz="1400" b="0" dirty="0">
                <a:solidFill>
                  <a:schemeClr val="tx2"/>
                </a:solidFill>
              </a:rPr>
              <a:t>updated to ensure</a:t>
            </a:r>
            <a:br>
              <a:rPr lang="en-US" sz="1400" b="0" dirty="0">
                <a:solidFill>
                  <a:schemeClr val="tx2"/>
                </a:solidFill>
              </a:rPr>
            </a:br>
            <a:r>
              <a:rPr lang="en-US" sz="1400" b="0" dirty="0">
                <a:solidFill>
                  <a:schemeClr val="tx2"/>
                </a:solidFill>
              </a:rPr>
              <a:t>optimal operational performance</a:t>
            </a:r>
          </a:p>
        </p:txBody>
      </p:sp>
      <p:sp>
        <p:nvSpPr>
          <p:cNvPr id="138298" name="Rectangle 58"/>
          <p:cNvSpPr>
            <a:spLocks noChangeArrowheads="1"/>
          </p:cNvSpPr>
          <p:nvPr/>
        </p:nvSpPr>
        <p:spPr bwMode="auto">
          <a:xfrm>
            <a:off x="146050" y="1787525"/>
            <a:ext cx="1964104" cy="1905000"/>
          </a:xfrm>
          <a:prstGeom prst="rect">
            <a:avLst/>
          </a:prstGeom>
          <a:noFill/>
          <a:ln w="19050" algn="ctr">
            <a:noFill/>
            <a:miter lim="800000"/>
            <a:headEnd/>
            <a:tailEnd/>
          </a:ln>
        </p:spPr>
        <p:txBody>
          <a:bodyPr lIns="0" tIns="0" rIns="0" bIns="0" anchor="ctr"/>
          <a:lstStyle/>
          <a:p>
            <a:pPr>
              <a:lnSpc>
                <a:spcPct val="110000"/>
              </a:lnSpc>
              <a:spcBef>
                <a:spcPct val="10000"/>
              </a:spcBef>
              <a:spcAft>
                <a:spcPct val="10000"/>
              </a:spcAft>
            </a:pPr>
            <a:r>
              <a:rPr lang="en-US" sz="1400" b="0" dirty="0">
                <a:solidFill>
                  <a:schemeClr val="tx2"/>
                </a:solidFill>
              </a:rPr>
              <a:t>The correct </a:t>
            </a:r>
            <a:r>
              <a:rPr lang="en-US" sz="1400" b="1" i="1" dirty="0">
                <a:solidFill>
                  <a:schemeClr val="tx2"/>
                </a:solidFill>
              </a:rPr>
              <a:t>technology</a:t>
            </a:r>
            <a:r>
              <a:rPr lang="en-US" sz="1400" b="0" dirty="0">
                <a:solidFill>
                  <a:schemeClr val="tx2"/>
                </a:solidFill>
              </a:rPr>
              <a:t/>
            </a:r>
            <a:br>
              <a:rPr lang="en-US" sz="1400" b="0" dirty="0">
                <a:solidFill>
                  <a:schemeClr val="tx2"/>
                </a:solidFill>
              </a:rPr>
            </a:br>
            <a:r>
              <a:rPr lang="en-US" sz="1400" b="0" dirty="0">
                <a:solidFill>
                  <a:schemeClr val="tx2"/>
                </a:solidFill>
              </a:rPr>
              <a:t>must be in place</a:t>
            </a:r>
            <a:br>
              <a:rPr lang="en-US" sz="1400" b="0" dirty="0">
                <a:solidFill>
                  <a:schemeClr val="tx2"/>
                </a:solidFill>
              </a:rPr>
            </a:br>
            <a:r>
              <a:rPr lang="en-US" sz="1400" b="0" dirty="0">
                <a:solidFill>
                  <a:schemeClr val="tx2"/>
                </a:solidFill>
              </a:rPr>
              <a:t>to assist staff to work efficiently with</a:t>
            </a:r>
            <a:br>
              <a:rPr lang="en-US" sz="1400" b="0" dirty="0">
                <a:solidFill>
                  <a:schemeClr val="tx2"/>
                </a:solidFill>
              </a:rPr>
            </a:br>
            <a:r>
              <a:rPr lang="en-US" sz="1400" b="0" dirty="0">
                <a:solidFill>
                  <a:schemeClr val="tx2"/>
                </a:solidFill>
              </a:rPr>
              <a:t>management enabling</a:t>
            </a:r>
            <a:br>
              <a:rPr lang="en-US" sz="1400" b="0" dirty="0">
                <a:solidFill>
                  <a:schemeClr val="tx2"/>
                </a:solidFill>
              </a:rPr>
            </a:br>
            <a:r>
              <a:rPr lang="en-US" sz="1400" b="0" dirty="0">
                <a:solidFill>
                  <a:schemeClr val="tx2"/>
                </a:solidFill>
              </a:rPr>
              <a:t>career succession</a:t>
            </a:r>
            <a:br>
              <a:rPr lang="en-US" sz="1400" b="0" dirty="0">
                <a:solidFill>
                  <a:schemeClr val="tx2"/>
                </a:solidFill>
              </a:rPr>
            </a:br>
            <a:r>
              <a:rPr lang="en-US" sz="1400" b="0" dirty="0">
                <a:solidFill>
                  <a:schemeClr val="tx2"/>
                </a:solidFill>
              </a:rPr>
              <a:t>and growth</a:t>
            </a:r>
          </a:p>
        </p:txBody>
      </p:sp>
    </p:spTree>
    <p:extLst>
      <p:ext uri="{BB962C8B-B14F-4D97-AF65-F5344CB8AC3E}">
        <p14:creationId xmlns:p14="http://schemas.microsoft.com/office/powerpoint/2010/main" val="18295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8298"/>
                                        </p:tgtEl>
                                        <p:attrNameLst>
                                          <p:attrName>style.visibility</p:attrName>
                                        </p:attrNameLst>
                                      </p:cBhvr>
                                      <p:to>
                                        <p:strVal val="visible"/>
                                      </p:to>
                                    </p:set>
                                    <p:animEffect transition="in" filter="slide(fromRight)">
                                      <p:cBhvr>
                                        <p:cTn id="7" dur="1000"/>
                                        <p:tgtEl>
                                          <p:spTgt spid="138298"/>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38297"/>
                                        </p:tgtEl>
                                        <p:attrNameLst>
                                          <p:attrName>style.visibility</p:attrName>
                                        </p:attrNameLst>
                                      </p:cBhvr>
                                      <p:to>
                                        <p:strVal val="visible"/>
                                      </p:to>
                                    </p:set>
                                    <p:animEffect transition="in" filter="slide(fromLeft)">
                                      <p:cBhvr>
                                        <p:cTn id="11" dur="1000"/>
                                        <p:tgtEl>
                                          <p:spTgt spid="138297"/>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138296"/>
                                        </p:tgtEl>
                                        <p:attrNameLst>
                                          <p:attrName>style.visibility</p:attrName>
                                        </p:attrNameLst>
                                      </p:cBhvr>
                                      <p:to>
                                        <p:strVal val="visible"/>
                                      </p:to>
                                    </p:set>
                                    <p:animEffect transition="in" filter="slide(fromTop)">
                                      <p:cBhvr>
                                        <p:cTn id="15" dur="1000"/>
                                        <p:tgtEl>
                                          <p:spTgt spid="138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6" grpId="0"/>
      <p:bldP spid="138297" grpId="0"/>
      <p:bldP spid="1382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79" y="76200"/>
            <a:ext cx="6258595" cy="833438"/>
          </a:xfrm>
        </p:spPr>
        <p:txBody>
          <a:bodyPr/>
          <a:lstStyle/>
          <a:p>
            <a:r>
              <a:rPr lang="en-US" dirty="0" smtClean="0"/>
              <a:t>Two products</a:t>
            </a:r>
            <a:endParaRPr lang="en-US" dirty="0"/>
          </a:p>
        </p:txBody>
      </p:sp>
      <p:sp>
        <p:nvSpPr>
          <p:cNvPr id="9" name="Content Placeholder 8"/>
          <p:cNvSpPr>
            <a:spLocks noGrp="1"/>
          </p:cNvSpPr>
          <p:nvPr>
            <p:ph sz="quarter" idx="13"/>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Copyright Dimension Data 2008 - 2009</a:t>
            </a:r>
            <a:endParaRPr lang="en-US" dirty="0"/>
          </a:p>
        </p:txBody>
      </p:sp>
      <p:sp>
        <p:nvSpPr>
          <p:cNvPr id="6" name="Slide Number Placeholder 5"/>
          <p:cNvSpPr>
            <a:spLocks noGrp="1"/>
          </p:cNvSpPr>
          <p:nvPr>
            <p:ph type="sldNum" sz="quarter" idx="12"/>
          </p:nvPr>
        </p:nvSpPr>
        <p:spPr/>
        <p:txBody>
          <a:bodyPr/>
          <a:lstStyle/>
          <a:p>
            <a:fld id="{2CF3895D-1D22-4AED-80FD-5D9380232123}" type="slidenum">
              <a:rPr lang="en-US" smtClean="0"/>
              <a:pPr/>
              <a:t>5</a:t>
            </a:fld>
            <a:endParaRPr lang="en-US"/>
          </a:p>
        </p:txBody>
      </p:sp>
      <p:sp>
        <p:nvSpPr>
          <p:cNvPr id="4" name="Date Placeholder 3"/>
          <p:cNvSpPr>
            <a:spLocks noGrp="1"/>
          </p:cNvSpPr>
          <p:nvPr>
            <p:ph type="dt" sz="half" idx="10"/>
          </p:nvPr>
        </p:nvSpPr>
        <p:spPr/>
        <p:txBody>
          <a:bodyPr/>
          <a:lstStyle/>
          <a:p>
            <a:fld id="{5B7617F6-078A-4DC1-810D-61E7FEA643BE}" type="datetime1">
              <a:rPr lang="en-US" smtClean="0"/>
              <a:pPr/>
              <a:t>7/8/2013</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98894">
            <a:off x="5473350" y="1433208"/>
            <a:ext cx="3100866" cy="48006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545466">
            <a:off x="562708" y="1752600"/>
            <a:ext cx="4321847" cy="4267200"/>
          </a:xfrm>
          <a:prstGeom prst="rect">
            <a:avLst/>
          </a:prstGeom>
        </p:spPr>
      </p:pic>
    </p:spTree>
    <p:extLst>
      <p:ext uri="{BB962C8B-B14F-4D97-AF65-F5344CB8AC3E}">
        <p14:creationId xmlns:p14="http://schemas.microsoft.com/office/powerpoint/2010/main" val="1112394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79" y="76200"/>
            <a:ext cx="6258595" cy="833438"/>
          </a:xfrm>
        </p:spPr>
        <p:txBody>
          <a:bodyPr/>
          <a:lstStyle/>
          <a:p>
            <a:r>
              <a:rPr lang="en-US" dirty="0" smtClean="0"/>
              <a:t>Lots of collateral…</a:t>
            </a:r>
            <a:endParaRPr lang="en-US" dirty="0"/>
          </a:p>
        </p:txBody>
      </p:sp>
      <p:sp>
        <p:nvSpPr>
          <p:cNvPr id="5" name="Content Placeholder 4"/>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2CF3895D-1D22-4AED-80FD-5D9380232123}" type="slidenum">
              <a:rPr lang="en-US" smtClean="0"/>
              <a:pPr/>
              <a:t>6</a:t>
            </a:fld>
            <a:endParaRPr lang="en-US"/>
          </a:p>
        </p:txBody>
      </p:sp>
      <p:sp>
        <p:nvSpPr>
          <p:cNvPr id="4" name="Date Placeholder 3"/>
          <p:cNvSpPr>
            <a:spLocks noGrp="1"/>
          </p:cNvSpPr>
          <p:nvPr>
            <p:ph type="dt" sz="half" idx="10"/>
          </p:nvPr>
        </p:nvSpPr>
        <p:spPr/>
        <p:txBody>
          <a:bodyPr/>
          <a:lstStyle/>
          <a:p>
            <a:fld id="{5B7617F6-078A-4DC1-810D-61E7FEA643BE}" type="datetime1">
              <a:rPr lang="en-US" smtClean="0"/>
              <a:pPr/>
              <a:t>7/8/2013</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98025">
            <a:off x="5441414" y="1640915"/>
            <a:ext cx="2833170" cy="43434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58574">
            <a:off x="1130882" y="1371600"/>
            <a:ext cx="3081693" cy="47244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7647" y="1230778"/>
            <a:ext cx="2729166" cy="4191000"/>
          </a:xfrm>
          <a:prstGeom prst="rect">
            <a:avLst/>
          </a:prstGeom>
        </p:spPr>
      </p:pic>
    </p:spTree>
    <p:extLst>
      <p:ext uri="{BB962C8B-B14F-4D97-AF65-F5344CB8AC3E}">
        <p14:creationId xmlns:p14="http://schemas.microsoft.com/office/powerpoint/2010/main" val="168519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79" y="76200"/>
            <a:ext cx="6258595" cy="833438"/>
          </a:xfrm>
        </p:spPr>
        <p:txBody>
          <a:bodyPr/>
          <a:lstStyle/>
          <a:p>
            <a:r>
              <a:rPr lang="en-US" sz="2000" dirty="0" smtClean="0"/>
              <a:t>…a great Analysis Portal…</a:t>
            </a:r>
            <a:endParaRPr lang="en-US" sz="2000" dirty="0"/>
          </a:p>
        </p:txBody>
      </p:sp>
      <p:sp>
        <p:nvSpPr>
          <p:cNvPr id="4" name="Content Placeholder 3"/>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446" y="1676400"/>
            <a:ext cx="6330462" cy="4286250"/>
          </a:xfrm>
          <a:prstGeom prst="rect">
            <a:avLst/>
          </a:prstGeom>
        </p:spPr>
      </p:pic>
    </p:spTree>
    <p:extLst>
      <p:ext uri="{BB962C8B-B14F-4D97-AF65-F5344CB8AC3E}">
        <p14:creationId xmlns:p14="http://schemas.microsoft.com/office/powerpoint/2010/main" val="382562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AutoShape 3"/>
          <p:cNvSpPr>
            <a:spLocks noChangeArrowheads="1"/>
          </p:cNvSpPr>
          <p:nvPr/>
        </p:nvSpPr>
        <p:spPr bwMode="auto">
          <a:xfrm>
            <a:off x="450180" y="3204950"/>
            <a:ext cx="8229600" cy="2895600"/>
          </a:xfrm>
          <a:prstGeom prst="roundRect">
            <a:avLst>
              <a:gd name="adj" fmla="val 5912"/>
            </a:avLst>
          </a:prstGeom>
          <a:solidFill>
            <a:srgbClr val="FFFFFF">
              <a:alpha val="85097"/>
            </a:srgbClr>
          </a:solidFill>
          <a:ln w="12700">
            <a:solidFill>
              <a:schemeClr val="tx2"/>
            </a:solidFill>
            <a:round/>
            <a:headEnd/>
            <a:tailEnd/>
          </a:ln>
        </p:spPr>
        <p:txBody>
          <a:bodyPr wrap="none" lIns="36000" tIns="0" rIns="36000" bIns="0" anchor="ctr"/>
          <a:lstStyle/>
          <a:p>
            <a:pPr marL="342900" indent="-342900"/>
            <a:r>
              <a:rPr lang="en-GB" sz="2400"/>
              <a:t/>
            </a:r>
            <a:br>
              <a:rPr lang="en-GB" sz="2400"/>
            </a:br>
            <a:r>
              <a:rPr lang="en-GB" sz="2400"/>
              <a:t/>
            </a:r>
            <a:br>
              <a:rPr lang="en-GB" sz="2400"/>
            </a:br>
            <a:endParaRPr lang="en-GB" sz="2400"/>
          </a:p>
        </p:txBody>
      </p:sp>
      <p:sp>
        <p:nvSpPr>
          <p:cNvPr id="23558" name="Rectangle 4"/>
          <p:cNvSpPr>
            <a:spLocks noGrp="1" noChangeArrowheads="1"/>
          </p:cNvSpPr>
          <p:nvPr>
            <p:ph type="title"/>
          </p:nvPr>
        </p:nvSpPr>
        <p:spPr/>
        <p:txBody>
          <a:bodyPr/>
          <a:lstStyle/>
          <a:p>
            <a:pPr eaLnBrk="1" hangingPunct="1"/>
            <a:r>
              <a:rPr lang="en-GB" sz="2000" dirty="0" smtClean="0">
                <a:latin typeface="Arial" charset="0"/>
                <a:cs typeface="Arial" charset="0"/>
              </a:rPr>
              <a:t>The Global </a:t>
            </a:r>
            <a:r>
              <a:rPr lang="en-GB" sz="2000" dirty="0">
                <a:latin typeface="Arial" charset="0"/>
                <a:cs typeface="Arial" charset="0"/>
              </a:rPr>
              <a:t>Contact Centre Benchmarking Report</a:t>
            </a:r>
          </a:p>
        </p:txBody>
      </p:sp>
      <p:sp>
        <p:nvSpPr>
          <p:cNvPr id="23564" name="AutoShape 10"/>
          <p:cNvSpPr>
            <a:spLocks noChangeArrowheads="1"/>
          </p:cNvSpPr>
          <p:nvPr/>
        </p:nvSpPr>
        <p:spPr bwMode="auto">
          <a:xfrm>
            <a:off x="761480" y="1245715"/>
            <a:ext cx="7620000" cy="381000"/>
          </a:xfrm>
          <a:prstGeom prst="roundRect">
            <a:avLst>
              <a:gd name="adj" fmla="val 8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36000" tIns="0" rIns="36000" bIns="0" anchor="ctr"/>
          <a:lstStyle/>
          <a:p>
            <a:pPr marL="342900" indent="-342900" algn="l"/>
            <a:r>
              <a:rPr lang="en-GB" sz="1400" dirty="0"/>
              <a:t>Annual global benchmarking survey of </a:t>
            </a:r>
            <a:r>
              <a:rPr lang="en-GB" sz="1400" dirty="0" smtClean="0"/>
              <a:t>customer management and the contact centre</a:t>
            </a:r>
            <a:endParaRPr lang="en-GB" sz="1400" dirty="0"/>
          </a:p>
        </p:txBody>
      </p:sp>
      <p:sp>
        <p:nvSpPr>
          <p:cNvPr id="23565" name="AutoShape 11"/>
          <p:cNvSpPr>
            <a:spLocks noChangeArrowheads="1"/>
          </p:cNvSpPr>
          <p:nvPr/>
        </p:nvSpPr>
        <p:spPr bwMode="auto">
          <a:xfrm>
            <a:off x="761480" y="1676822"/>
            <a:ext cx="7620000" cy="457200"/>
          </a:xfrm>
          <a:prstGeom prst="roundRect">
            <a:avLst>
              <a:gd name="adj" fmla="val 8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36000" tIns="0" rIns="36000" bIns="0" anchor="ctr"/>
          <a:lstStyle/>
          <a:p>
            <a:pPr marL="342900" indent="-342900" algn="l"/>
            <a:r>
              <a:rPr lang="en-GB" sz="1400" dirty="0" smtClean="0"/>
              <a:t>15 years </a:t>
            </a:r>
            <a:r>
              <a:rPr lang="en-GB" sz="1400" dirty="0"/>
              <a:t>of trends, performance data and best practice information</a:t>
            </a:r>
          </a:p>
        </p:txBody>
      </p:sp>
      <p:sp>
        <p:nvSpPr>
          <p:cNvPr id="23566" name="AutoShape 12"/>
          <p:cNvSpPr>
            <a:spLocks noChangeArrowheads="1"/>
          </p:cNvSpPr>
          <p:nvPr/>
        </p:nvSpPr>
        <p:spPr bwMode="auto">
          <a:xfrm>
            <a:off x="761480" y="2181280"/>
            <a:ext cx="9077290" cy="484420"/>
          </a:xfrm>
          <a:prstGeom prst="roundRect">
            <a:avLst>
              <a:gd name="adj" fmla="val 8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36000" tIns="0" rIns="36000" bIns="0" anchor="ctr"/>
          <a:lstStyle/>
          <a:p>
            <a:pPr marL="342900" indent="-342900"/>
            <a:r>
              <a:rPr lang="en-GB" sz="1400" dirty="0"/>
              <a:t>Report provides Observation, Implication and Recommendations on over 350 </a:t>
            </a:r>
            <a:r>
              <a:rPr lang="en-GB" sz="1400" dirty="0" smtClean="0"/>
              <a:t>performance </a:t>
            </a:r>
            <a:r>
              <a:rPr lang="en-GB" sz="1400" dirty="0"/>
              <a:t>metrics </a:t>
            </a:r>
          </a:p>
        </p:txBody>
      </p:sp>
      <p:sp>
        <p:nvSpPr>
          <p:cNvPr id="23567" name="AutoShape 13"/>
          <p:cNvSpPr>
            <a:spLocks noChangeArrowheads="1"/>
          </p:cNvSpPr>
          <p:nvPr/>
        </p:nvSpPr>
        <p:spPr bwMode="auto">
          <a:xfrm>
            <a:off x="761480" y="2718655"/>
            <a:ext cx="7620000" cy="355600"/>
          </a:xfrm>
          <a:prstGeom prst="roundRect">
            <a:avLst>
              <a:gd name="adj" fmla="val 8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36000" tIns="0" rIns="36000" bIns="0" anchor="ctr"/>
          <a:lstStyle/>
          <a:p>
            <a:pPr marL="342900" indent="-342900" algn="l"/>
            <a:r>
              <a:rPr lang="en-GB" sz="1400" dirty="0" smtClean="0"/>
              <a:t>Report supported by online benchmark comparison portal (filters by region/sector/size/type)</a:t>
            </a:r>
            <a:endParaRPr lang="en-GB" sz="1400" dirty="0"/>
          </a:p>
        </p:txBody>
      </p:sp>
      <p:sp>
        <p:nvSpPr>
          <p:cNvPr id="23568" name="AutoShape 14"/>
          <p:cNvSpPr>
            <a:spLocks noChangeArrowheads="1"/>
          </p:cNvSpPr>
          <p:nvPr/>
        </p:nvSpPr>
        <p:spPr bwMode="auto">
          <a:xfrm>
            <a:off x="602580" y="3357350"/>
            <a:ext cx="7921625" cy="609600"/>
          </a:xfrm>
          <a:prstGeom prst="roundRect">
            <a:avLst>
              <a:gd name="adj" fmla="val 16667"/>
            </a:avLst>
          </a:prstGeom>
          <a:solidFill>
            <a:srgbClr val="FFFFFF"/>
          </a:solidFill>
          <a:ln w="12700">
            <a:solidFill>
              <a:schemeClr val="tx2"/>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36000" bIns="0" anchor="ctr"/>
          <a:lstStyle/>
          <a:p>
            <a:pPr algn="ctr"/>
            <a:r>
              <a:rPr lang="en-GB" sz="1400" b="1" dirty="0" smtClean="0">
                <a:solidFill>
                  <a:schemeClr val="tx1"/>
                </a:solidFill>
              </a:rPr>
              <a:t>Six Core Review Areas</a:t>
            </a:r>
            <a:endParaRPr lang="en-US" sz="1400" b="1" dirty="0">
              <a:solidFill>
                <a:schemeClr val="tx1"/>
              </a:solidFill>
            </a:endParaRPr>
          </a:p>
        </p:txBody>
      </p:sp>
      <p:sp>
        <p:nvSpPr>
          <p:cNvPr id="23569" name="Freeform 15"/>
          <p:cNvSpPr>
            <a:spLocks/>
          </p:cNvSpPr>
          <p:nvPr/>
        </p:nvSpPr>
        <p:spPr bwMode="auto">
          <a:xfrm>
            <a:off x="1542764" y="3966950"/>
            <a:ext cx="299609" cy="228600"/>
          </a:xfrm>
          <a:custGeom>
            <a:avLst/>
            <a:gdLst>
              <a:gd name="T0" fmla="*/ 398 w 398"/>
              <a:gd name="T1" fmla="*/ 82 h 148"/>
              <a:gd name="T2" fmla="*/ 311 w 398"/>
              <a:gd name="T3" fmla="*/ 82 h 148"/>
              <a:gd name="T4" fmla="*/ 311 w 398"/>
              <a:gd name="T5" fmla="*/ 148 h 148"/>
              <a:gd name="T6" fmla="*/ 86 w 398"/>
              <a:gd name="T7" fmla="*/ 148 h 148"/>
              <a:gd name="T8" fmla="*/ 86 w 398"/>
              <a:gd name="T9" fmla="*/ 82 h 148"/>
              <a:gd name="T10" fmla="*/ 0 w 398"/>
              <a:gd name="T11" fmla="*/ 82 h 148"/>
              <a:gd name="T12" fmla="*/ 199 w 398"/>
              <a:gd name="T13" fmla="*/ 0 h 148"/>
              <a:gd name="T14" fmla="*/ 398 w 398"/>
              <a:gd name="T15" fmla="*/ 82 h 148"/>
              <a:gd name="T16" fmla="*/ 0 60000 65536"/>
              <a:gd name="T17" fmla="*/ 0 60000 65536"/>
              <a:gd name="T18" fmla="*/ 0 60000 65536"/>
              <a:gd name="T19" fmla="*/ 0 60000 65536"/>
              <a:gd name="T20" fmla="*/ 0 60000 65536"/>
              <a:gd name="T21" fmla="*/ 0 60000 65536"/>
              <a:gd name="T22" fmla="*/ 0 60000 65536"/>
              <a:gd name="T23" fmla="*/ 0 60000 65536"/>
              <a:gd name="T24" fmla="*/ 0 w 398"/>
              <a:gd name="T25" fmla="*/ 0 h 148"/>
              <a:gd name="T26" fmla="*/ 398 w 39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8" h="148">
                <a:moveTo>
                  <a:pt x="398" y="82"/>
                </a:moveTo>
                <a:lnTo>
                  <a:pt x="311" y="82"/>
                </a:lnTo>
                <a:lnTo>
                  <a:pt x="311" y="148"/>
                </a:lnTo>
                <a:lnTo>
                  <a:pt x="86" y="148"/>
                </a:lnTo>
                <a:lnTo>
                  <a:pt x="86" y="82"/>
                </a:lnTo>
                <a:lnTo>
                  <a:pt x="0" y="82"/>
                </a:lnTo>
                <a:lnTo>
                  <a:pt x="199" y="0"/>
                </a:lnTo>
                <a:lnTo>
                  <a:pt x="398" y="82"/>
                </a:lnTo>
                <a:close/>
              </a:path>
            </a:pathLst>
          </a:custGeom>
          <a:solidFill>
            <a:schemeClr val="tx2"/>
          </a:solidFill>
          <a:ln w="19050">
            <a:noFill/>
            <a:round/>
            <a:headEnd/>
            <a:tailEnd/>
          </a:ln>
        </p:spPr>
        <p:txBody>
          <a:bodyPr wrap="none" lIns="36000" tIns="0" rIns="36000" bIns="0" anchor="ctr"/>
          <a:lstStyle/>
          <a:p>
            <a:endParaRPr lang="en-GB"/>
          </a:p>
        </p:txBody>
      </p:sp>
      <p:sp>
        <p:nvSpPr>
          <p:cNvPr id="23570" name="AutoShape 16"/>
          <p:cNvSpPr>
            <a:spLocks noChangeArrowheads="1"/>
          </p:cNvSpPr>
          <p:nvPr/>
        </p:nvSpPr>
        <p:spPr bwMode="auto">
          <a:xfrm>
            <a:off x="602580" y="4424150"/>
            <a:ext cx="2133600" cy="609600"/>
          </a:xfrm>
          <a:prstGeom prst="roundRect">
            <a:avLst>
              <a:gd name="adj" fmla="val 16667"/>
            </a:avLst>
          </a:prstGeom>
          <a:solidFill>
            <a:schemeClr val="accent1"/>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36000" bIns="0" anchor="ctr"/>
          <a:lstStyle/>
          <a:p>
            <a:pPr algn="ctr"/>
            <a:r>
              <a:rPr lang="en-GB" sz="1400" b="1" dirty="0">
                <a:solidFill>
                  <a:schemeClr val="bg1"/>
                </a:solidFill>
              </a:rPr>
              <a:t>Technology</a:t>
            </a:r>
          </a:p>
        </p:txBody>
      </p:sp>
      <p:sp>
        <p:nvSpPr>
          <p:cNvPr id="23571" name="AutoShape 17"/>
          <p:cNvSpPr>
            <a:spLocks noChangeArrowheads="1"/>
          </p:cNvSpPr>
          <p:nvPr/>
        </p:nvSpPr>
        <p:spPr bwMode="auto">
          <a:xfrm>
            <a:off x="3498180" y="4424150"/>
            <a:ext cx="2133600" cy="609600"/>
          </a:xfrm>
          <a:prstGeom prst="roundRect">
            <a:avLst>
              <a:gd name="adj" fmla="val 16667"/>
            </a:avLst>
          </a:prstGeom>
          <a:solidFill>
            <a:schemeClr val="accent1"/>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36000" bIns="0" anchor="ctr"/>
          <a:lstStyle/>
          <a:p>
            <a:pPr algn="ctr"/>
            <a:r>
              <a:rPr lang="en-GB" sz="1400" b="1" dirty="0">
                <a:solidFill>
                  <a:schemeClr val="bg1"/>
                </a:solidFill>
              </a:rPr>
              <a:t>Strategy &amp; Development</a:t>
            </a:r>
          </a:p>
        </p:txBody>
      </p:sp>
      <p:sp>
        <p:nvSpPr>
          <p:cNvPr id="23572" name="AutoShape 18"/>
          <p:cNvSpPr>
            <a:spLocks noChangeArrowheads="1"/>
          </p:cNvSpPr>
          <p:nvPr/>
        </p:nvSpPr>
        <p:spPr bwMode="auto">
          <a:xfrm>
            <a:off x="6393780" y="4424150"/>
            <a:ext cx="2133600" cy="609600"/>
          </a:xfrm>
          <a:prstGeom prst="roundRect">
            <a:avLst>
              <a:gd name="adj" fmla="val 16667"/>
            </a:avLst>
          </a:prstGeom>
          <a:solidFill>
            <a:schemeClr val="accent1"/>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36000" bIns="0" anchor="ctr"/>
          <a:lstStyle/>
          <a:p>
            <a:pPr algn="ctr"/>
            <a:r>
              <a:rPr lang="en-GB" sz="1400" b="1" dirty="0">
                <a:solidFill>
                  <a:schemeClr val="bg1"/>
                </a:solidFill>
              </a:rPr>
              <a:t>Operations</a:t>
            </a:r>
          </a:p>
        </p:txBody>
      </p:sp>
      <p:sp>
        <p:nvSpPr>
          <p:cNvPr id="23573" name="Line 19"/>
          <p:cNvSpPr>
            <a:spLocks noChangeShapeType="1"/>
          </p:cNvSpPr>
          <p:nvPr/>
        </p:nvSpPr>
        <p:spPr bwMode="auto">
          <a:xfrm>
            <a:off x="2736180" y="4728950"/>
            <a:ext cx="762000" cy="0"/>
          </a:xfrm>
          <a:prstGeom prst="line">
            <a:avLst/>
          </a:prstGeom>
          <a:noFill/>
          <a:ln w="28575">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lIns="36000" tIns="0" rIns="36000" bIns="0" anchor="ctr"/>
          <a:lstStyle/>
          <a:p>
            <a:endParaRPr lang="en-GB"/>
          </a:p>
        </p:txBody>
      </p:sp>
      <p:sp>
        <p:nvSpPr>
          <p:cNvPr id="23574" name="Line 20"/>
          <p:cNvSpPr>
            <a:spLocks noChangeShapeType="1"/>
          </p:cNvSpPr>
          <p:nvPr/>
        </p:nvSpPr>
        <p:spPr bwMode="auto">
          <a:xfrm>
            <a:off x="5631780" y="4728950"/>
            <a:ext cx="762000" cy="0"/>
          </a:xfrm>
          <a:prstGeom prst="line">
            <a:avLst/>
          </a:prstGeom>
          <a:noFill/>
          <a:ln w="28575">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lIns="36000" tIns="0" rIns="36000" bIns="0" anchor="ctr"/>
          <a:lstStyle/>
          <a:p>
            <a:endParaRPr lang="en-GB"/>
          </a:p>
        </p:txBody>
      </p:sp>
      <p:sp>
        <p:nvSpPr>
          <p:cNvPr id="23575" name="Line 21"/>
          <p:cNvSpPr>
            <a:spLocks noChangeShapeType="1"/>
          </p:cNvSpPr>
          <p:nvPr/>
        </p:nvSpPr>
        <p:spPr bwMode="auto">
          <a:xfrm rot="-5400000">
            <a:off x="4336380" y="4195550"/>
            <a:ext cx="457200" cy="0"/>
          </a:xfrm>
          <a:prstGeom prst="line">
            <a:avLst/>
          </a:prstGeom>
          <a:noFill/>
          <a:ln w="28575">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lIns="36000" tIns="0" rIns="36000" bIns="0" anchor="ctr"/>
          <a:lstStyle/>
          <a:p>
            <a:endParaRPr lang="en-GB"/>
          </a:p>
        </p:txBody>
      </p:sp>
      <p:sp>
        <p:nvSpPr>
          <p:cNvPr id="23576" name="AutoShape 22"/>
          <p:cNvSpPr>
            <a:spLocks noChangeArrowheads="1"/>
          </p:cNvSpPr>
          <p:nvPr/>
        </p:nvSpPr>
        <p:spPr bwMode="auto">
          <a:xfrm>
            <a:off x="602580" y="5338550"/>
            <a:ext cx="2133600" cy="609600"/>
          </a:xfrm>
          <a:prstGeom prst="roundRect">
            <a:avLst>
              <a:gd name="adj" fmla="val 16667"/>
            </a:avLst>
          </a:prstGeom>
          <a:solidFill>
            <a:schemeClr val="accent1"/>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36000" bIns="0" anchor="ctr"/>
          <a:lstStyle/>
          <a:p>
            <a:pPr algn="ctr"/>
            <a:r>
              <a:rPr lang="en-GB" sz="1400" b="1" dirty="0">
                <a:solidFill>
                  <a:schemeClr val="bg1"/>
                </a:solidFill>
              </a:rPr>
              <a:t>Interaction Management</a:t>
            </a:r>
          </a:p>
        </p:txBody>
      </p:sp>
      <p:sp>
        <p:nvSpPr>
          <p:cNvPr id="23577" name="AutoShape 23"/>
          <p:cNvSpPr>
            <a:spLocks noChangeArrowheads="1"/>
          </p:cNvSpPr>
          <p:nvPr/>
        </p:nvSpPr>
        <p:spPr bwMode="auto">
          <a:xfrm>
            <a:off x="3498180" y="5348075"/>
            <a:ext cx="2133600" cy="609600"/>
          </a:xfrm>
          <a:prstGeom prst="roundRect">
            <a:avLst>
              <a:gd name="adj" fmla="val 16667"/>
            </a:avLst>
          </a:prstGeom>
          <a:solidFill>
            <a:schemeClr val="accent1"/>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36000" bIns="0" anchor="ctr"/>
          <a:lstStyle/>
          <a:p>
            <a:pPr algn="ctr"/>
            <a:r>
              <a:rPr lang="en-GB" sz="1400" b="1" dirty="0">
                <a:solidFill>
                  <a:schemeClr val="bg1"/>
                </a:solidFill>
              </a:rPr>
              <a:t>Workforce Optimisation</a:t>
            </a:r>
          </a:p>
        </p:txBody>
      </p:sp>
      <p:sp>
        <p:nvSpPr>
          <p:cNvPr id="23578" name="AutoShape 24"/>
          <p:cNvSpPr>
            <a:spLocks noChangeArrowheads="1"/>
          </p:cNvSpPr>
          <p:nvPr/>
        </p:nvSpPr>
        <p:spPr bwMode="auto">
          <a:xfrm>
            <a:off x="6393780" y="5357600"/>
            <a:ext cx="2133600" cy="609600"/>
          </a:xfrm>
          <a:prstGeom prst="roundRect">
            <a:avLst>
              <a:gd name="adj" fmla="val 16667"/>
            </a:avLst>
          </a:prstGeom>
          <a:solidFill>
            <a:schemeClr val="accent1"/>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36000" bIns="0" anchor="ctr"/>
          <a:lstStyle/>
          <a:p>
            <a:pPr algn="ctr"/>
            <a:r>
              <a:rPr lang="en-GB" sz="1400" b="1" dirty="0">
                <a:solidFill>
                  <a:schemeClr val="bg1"/>
                </a:solidFill>
              </a:rPr>
              <a:t>Self-service</a:t>
            </a:r>
          </a:p>
        </p:txBody>
      </p:sp>
      <p:sp>
        <p:nvSpPr>
          <p:cNvPr id="23579" name="Freeform 25"/>
          <p:cNvSpPr>
            <a:spLocks/>
          </p:cNvSpPr>
          <p:nvPr/>
        </p:nvSpPr>
        <p:spPr bwMode="auto">
          <a:xfrm>
            <a:off x="4564980" y="5167100"/>
            <a:ext cx="2895600" cy="171450"/>
          </a:xfrm>
          <a:custGeom>
            <a:avLst/>
            <a:gdLst>
              <a:gd name="T0" fmla="*/ 0 w 1920"/>
              <a:gd name="T1" fmla="*/ 0 h 288"/>
              <a:gd name="T2" fmla="*/ 1920 w 1920"/>
              <a:gd name="T3" fmla="*/ 0 h 288"/>
              <a:gd name="T4" fmla="*/ 1920 w 1920"/>
              <a:gd name="T5" fmla="*/ 288 h 288"/>
              <a:gd name="T6" fmla="*/ 0 60000 65536"/>
              <a:gd name="T7" fmla="*/ 0 60000 65536"/>
              <a:gd name="T8" fmla="*/ 0 60000 65536"/>
              <a:gd name="T9" fmla="*/ 0 w 1920"/>
              <a:gd name="T10" fmla="*/ 0 h 288"/>
              <a:gd name="T11" fmla="*/ 1920 w 1920"/>
              <a:gd name="T12" fmla="*/ 288 h 288"/>
            </a:gdLst>
            <a:ahLst/>
            <a:cxnLst>
              <a:cxn ang="T6">
                <a:pos x="T0" y="T1"/>
              </a:cxn>
              <a:cxn ang="T7">
                <a:pos x="T2" y="T3"/>
              </a:cxn>
              <a:cxn ang="T8">
                <a:pos x="T4" y="T5"/>
              </a:cxn>
            </a:cxnLst>
            <a:rect l="T9" t="T10" r="T11" b="T12"/>
            <a:pathLst>
              <a:path w="1920" h="288">
                <a:moveTo>
                  <a:pt x="0" y="0"/>
                </a:moveTo>
                <a:lnTo>
                  <a:pt x="1920" y="0"/>
                </a:lnTo>
                <a:lnTo>
                  <a:pt x="1920" y="288"/>
                </a:lnTo>
              </a:path>
            </a:pathLst>
          </a:custGeom>
          <a:noFill/>
          <a:ln w="28575">
            <a:solidFill>
              <a:schemeClr val="tx2"/>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lIns="36000" tIns="0" rIns="36000" bIns="0" anchor="ctr"/>
          <a:lstStyle/>
          <a:p>
            <a:endParaRPr lang="en-GB"/>
          </a:p>
        </p:txBody>
      </p:sp>
      <p:sp>
        <p:nvSpPr>
          <p:cNvPr id="23580" name="Freeform 26"/>
          <p:cNvSpPr>
            <a:spLocks/>
          </p:cNvSpPr>
          <p:nvPr/>
        </p:nvSpPr>
        <p:spPr bwMode="auto">
          <a:xfrm flipV="1">
            <a:off x="1542764" y="4195550"/>
            <a:ext cx="299609" cy="228600"/>
          </a:xfrm>
          <a:custGeom>
            <a:avLst/>
            <a:gdLst>
              <a:gd name="T0" fmla="*/ 398 w 398"/>
              <a:gd name="T1" fmla="*/ 82 h 148"/>
              <a:gd name="T2" fmla="*/ 311 w 398"/>
              <a:gd name="T3" fmla="*/ 82 h 148"/>
              <a:gd name="T4" fmla="*/ 311 w 398"/>
              <a:gd name="T5" fmla="*/ 148 h 148"/>
              <a:gd name="T6" fmla="*/ 86 w 398"/>
              <a:gd name="T7" fmla="*/ 148 h 148"/>
              <a:gd name="T8" fmla="*/ 86 w 398"/>
              <a:gd name="T9" fmla="*/ 82 h 148"/>
              <a:gd name="T10" fmla="*/ 0 w 398"/>
              <a:gd name="T11" fmla="*/ 82 h 148"/>
              <a:gd name="T12" fmla="*/ 199 w 398"/>
              <a:gd name="T13" fmla="*/ 0 h 148"/>
              <a:gd name="T14" fmla="*/ 398 w 398"/>
              <a:gd name="T15" fmla="*/ 82 h 148"/>
              <a:gd name="T16" fmla="*/ 0 60000 65536"/>
              <a:gd name="T17" fmla="*/ 0 60000 65536"/>
              <a:gd name="T18" fmla="*/ 0 60000 65536"/>
              <a:gd name="T19" fmla="*/ 0 60000 65536"/>
              <a:gd name="T20" fmla="*/ 0 60000 65536"/>
              <a:gd name="T21" fmla="*/ 0 60000 65536"/>
              <a:gd name="T22" fmla="*/ 0 60000 65536"/>
              <a:gd name="T23" fmla="*/ 0 60000 65536"/>
              <a:gd name="T24" fmla="*/ 0 w 398"/>
              <a:gd name="T25" fmla="*/ 0 h 148"/>
              <a:gd name="T26" fmla="*/ 398 w 39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8" h="148">
                <a:moveTo>
                  <a:pt x="398" y="82"/>
                </a:moveTo>
                <a:lnTo>
                  <a:pt x="311" y="82"/>
                </a:lnTo>
                <a:lnTo>
                  <a:pt x="311" y="148"/>
                </a:lnTo>
                <a:lnTo>
                  <a:pt x="86" y="148"/>
                </a:lnTo>
                <a:lnTo>
                  <a:pt x="86" y="82"/>
                </a:lnTo>
                <a:lnTo>
                  <a:pt x="0" y="82"/>
                </a:lnTo>
                <a:lnTo>
                  <a:pt x="199" y="0"/>
                </a:lnTo>
                <a:lnTo>
                  <a:pt x="398" y="82"/>
                </a:lnTo>
                <a:close/>
              </a:path>
            </a:pathLst>
          </a:custGeom>
          <a:solidFill>
            <a:schemeClr val="tx2"/>
          </a:solidFill>
          <a:ln w="19050">
            <a:noFill/>
            <a:round/>
            <a:headEnd/>
            <a:tailEnd/>
          </a:ln>
        </p:spPr>
        <p:txBody>
          <a:bodyPr wrap="none" lIns="36000" tIns="0" rIns="36000" bIns="0" anchor="ctr"/>
          <a:lstStyle/>
          <a:p>
            <a:endParaRPr lang="en-GB"/>
          </a:p>
        </p:txBody>
      </p:sp>
      <p:sp>
        <p:nvSpPr>
          <p:cNvPr id="23581" name="Freeform 27"/>
          <p:cNvSpPr>
            <a:spLocks/>
          </p:cNvSpPr>
          <p:nvPr/>
        </p:nvSpPr>
        <p:spPr bwMode="auto">
          <a:xfrm>
            <a:off x="7337140" y="3966950"/>
            <a:ext cx="309870" cy="228600"/>
          </a:xfrm>
          <a:custGeom>
            <a:avLst/>
            <a:gdLst>
              <a:gd name="T0" fmla="*/ 398 w 398"/>
              <a:gd name="T1" fmla="*/ 82 h 148"/>
              <a:gd name="T2" fmla="*/ 311 w 398"/>
              <a:gd name="T3" fmla="*/ 82 h 148"/>
              <a:gd name="T4" fmla="*/ 311 w 398"/>
              <a:gd name="T5" fmla="*/ 148 h 148"/>
              <a:gd name="T6" fmla="*/ 86 w 398"/>
              <a:gd name="T7" fmla="*/ 148 h 148"/>
              <a:gd name="T8" fmla="*/ 86 w 398"/>
              <a:gd name="T9" fmla="*/ 82 h 148"/>
              <a:gd name="T10" fmla="*/ 0 w 398"/>
              <a:gd name="T11" fmla="*/ 82 h 148"/>
              <a:gd name="T12" fmla="*/ 199 w 398"/>
              <a:gd name="T13" fmla="*/ 0 h 148"/>
              <a:gd name="T14" fmla="*/ 398 w 398"/>
              <a:gd name="T15" fmla="*/ 82 h 148"/>
              <a:gd name="T16" fmla="*/ 0 60000 65536"/>
              <a:gd name="T17" fmla="*/ 0 60000 65536"/>
              <a:gd name="T18" fmla="*/ 0 60000 65536"/>
              <a:gd name="T19" fmla="*/ 0 60000 65536"/>
              <a:gd name="T20" fmla="*/ 0 60000 65536"/>
              <a:gd name="T21" fmla="*/ 0 60000 65536"/>
              <a:gd name="T22" fmla="*/ 0 60000 65536"/>
              <a:gd name="T23" fmla="*/ 0 60000 65536"/>
              <a:gd name="T24" fmla="*/ 0 w 398"/>
              <a:gd name="T25" fmla="*/ 0 h 148"/>
              <a:gd name="T26" fmla="*/ 398 w 39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8" h="148">
                <a:moveTo>
                  <a:pt x="398" y="82"/>
                </a:moveTo>
                <a:lnTo>
                  <a:pt x="311" y="82"/>
                </a:lnTo>
                <a:lnTo>
                  <a:pt x="311" y="148"/>
                </a:lnTo>
                <a:lnTo>
                  <a:pt x="86" y="148"/>
                </a:lnTo>
                <a:lnTo>
                  <a:pt x="86" y="82"/>
                </a:lnTo>
                <a:lnTo>
                  <a:pt x="0" y="82"/>
                </a:lnTo>
                <a:lnTo>
                  <a:pt x="199" y="0"/>
                </a:lnTo>
                <a:lnTo>
                  <a:pt x="398" y="82"/>
                </a:lnTo>
                <a:close/>
              </a:path>
            </a:pathLst>
          </a:custGeom>
          <a:solidFill>
            <a:schemeClr val="tx2"/>
          </a:solidFill>
          <a:ln w="19050">
            <a:noFill/>
            <a:round/>
            <a:headEnd/>
            <a:tailEnd/>
          </a:ln>
        </p:spPr>
        <p:txBody>
          <a:bodyPr wrap="none" lIns="36000" tIns="0" rIns="36000" bIns="0" anchor="ctr"/>
          <a:lstStyle/>
          <a:p>
            <a:endParaRPr lang="en-GB"/>
          </a:p>
        </p:txBody>
      </p:sp>
      <p:sp>
        <p:nvSpPr>
          <p:cNvPr id="23582" name="Freeform 28"/>
          <p:cNvSpPr>
            <a:spLocks/>
          </p:cNvSpPr>
          <p:nvPr/>
        </p:nvSpPr>
        <p:spPr bwMode="auto">
          <a:xfrm flipV="1">
            <a:off x="7337140" y="4195550"/>
            <a:ext cx="309870" cy="228600"/>
          </a:xfrm>
          <a:custGeom>
            <a:avLst/>
            <a:gdLst>
              <a:gd name="T0" fmla="*/ 398 w 398"/>
              <a:gd name="T1" fmla="*/ 82 h 148"/>
              <a:gd name="T2" fmla="*/ 311 w 398"/>
              <a:gd name="T3" fmla="*/ 82 h 148"/>
              <a:gd name="T4" fmla="*/ 311 w 398"/>
              <a:gd name="T5" fmla="*/ 148 h 148"/>
              <a:gd name="T6" fmla="*/ 86 w 398"/>
              <a:gd name="T7" fmla="*/ 148 h 148"/>
              <a:gd name="T8" fmla="*/ 86 w 398"/>
              <a:gd name="T9" fmla="*/ 82 h 148"/>
              <a:gd name="T10" fmla="*/ 0 w 398"/>
              <a:gd name="T11" fmla="*/ 82 h 148"/>
              <a:gd name="T12" fmla="*/ 199 w 398"/>
              <a:gd name="T13" fmla="*/ 0 h 148"/>
              <a:gd name="T14" fmla="*/ 398 w 398"/>
              <a:gd name="T15" fmla="*/ 82 h 148"/>
              <a:gd name="T16" fmla="*/ 0 60000 65536"/>
              <a:gd name="T17" fmla="*/ 0 60000 65536"/>
              <a:gd name="T18" fmla="*/ 0 60000 65536"/>
              <a:gd name="T19" fmla="*/ 0 60000 65536"/>
              <a:gd name="T20" fmla="*/ 0 60000 65536"/>
              <a:gd name="T21" fmla="*/ 0 60000 65536"/>
              <a:gd name="T22" fmla="*/ 0 60000 65536"/>
              <a:gd name="T23" fmla="*/ 0 60000 65536"/>
              <a:gd name="T24" fmla="*/ 0 w 398"/>
              <a:gd name="T25" fmla="*/ 0 h 148"/>
              <a:gd name="T26" fmla="*/ 398 w 39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8" h="148">
                <a:moveTo>
                  <a:pt x="398" y="82"/>
                </a:moveTo>
                <a:lnTo>
                  <a:pt x="311" y="82"/>
                </a:lnTo>
                <a:lnTo>
                  <a:pt x="311" y="148"/>
                </a:lnTo>
                <a:lnTo>
                  <a:pt x="86" y="148"/>
                </a:lnTo>
                <a:lnTo>
                  <a:pt x="86" y="82"/>
                </a:lnTo>
                <a:lnTo>
                  <a:pt x="0" y="82"/>
                </a:lnTo>
                <a:lnTo>
                  <a:pt x="199" y="0"/>
                </a:lnTo>
                <a:lnTo>
                  <a:pt x="398" y="82"/>
                </a:lnTo>
                <a:close/>
              </a:path>
            </a:pathLst>
          </a:custGeom>
          <a:solidFill>
            <a:schemeClr val="tx2"/>
          </a:solidFill>
          <a:ln w="19050">
            <a:noFill/>
            <a:round/>
            <a:headEnd/>
            <a:tailEnd/>
          </a:ln>
        </p:spPr>
        <p:txBody>
          <a:bodyPr wrap="none" lIns="36000" tIns="0" rIns="36000" bIns="0" anchor="ctr"/>
          <a:lstStyle/>
          <a:p>
            <a:endParaRPr lang="en-GB"/>
          </a:p>
        </p:txBody>
      </p:sp>
      <p:sp>
        <p:nvSpPr>
          <p:cNvPr id="23583" name="Line 29"/>
          <p:cNvSpPr>
            <a:spLocks noChangeShapeType="1"/>
          </p:cNvSpPr>
          <p:nvPr/>
        </p:nvSpPr>
        <p:spPr bwMode="auto">
          <a:xfrm rot="-5400000">
            <a:off x="4422105" y="5176625"/>
            <a:ext cx="285750" cy="0"/>
          </a:xfrm>
          <a:prstGeom prst="line">
            <a:avLst/>
          </a:prstGeom>
          <a:noFill/>
          <a:ln w="28575">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lIns="36000" tIns="0" rIns="36000" bIns="0" anchor="ctr"/>
          <a:lstStyle/>
          <a:p>
            <a:endParaRPr lang="en-GB"/>
          </a:p>
        </p:txBody>
      </p:sp>
      <p:sp>
        <p:nvSpPr>
          <p:cNvPr id="23584" name="Freeform 30"/>
          <p:cNvSpPr>
            <a:spLocks/>
          </p:cNvSpPr>
          <p:nvPr/>
        </p:nvSpPr>
        <p:spPr bwMode="auto">
          <a:xfrm flipH="1">
            <a:off x="1669380" y="5167100"/>
            <a:ext cx="2895600" cy="171450"/>
          </a:xfrm>
          <a:custGeom>
            <a:avLst/>
            <a:gdLst>
              <a:gd name="T0" fmla="*/ 0 w 1920"/>
              <a:gd name="T1" fmla="*/ 0 h 288"/>
              <a:gd name="T2" fmla="*/ 1920 w 1920"/>
              <a:gd name="T3" fmla="*/ 0 h 288"/>
              <a:gd name="T4" fmla="*/ 1920 w 1920"/>
              <a:gd name="T5" fmla="*/ 288 h 288"/>
              <a:gd name="T6" fmla="*/ 0 60000 65536"/>
              <a:gd name="T7" fmla="*/ 0 60000 65536"/>
              <a:gd name="T8" fmla="*/ 0 60000 65536"/>
              <a:gd name="T9" fmla="*/ 0 w 1920"/>
              <a:gd name="T10" fmla="*/ 0 h 288"/>
              <a:gd name="T11" fmla="*/ 1920 w 1920"/>
              <a:gd name="T12" fmla="*/ 288 h 288"/>
            </a:gdLst>
            <a:ahLst/>
            <a:cxnLst>
              <a:cxn ang="T6">
                <a:pos x="T0" y="T1"/>
              </a:cxn>
              <a:cxn ang="T7">
                <a:pos x="T2" y="T3"/>
              </a:cxn>
              <a:cxn ang="T8">
                <a:pos x="T4" y="T5"/>
              </a:cxn>
            </a:cxnLst>
            <a:rect l="T9" t="T10" r="T11" b="T12"/>
            <a:pathLst>
              <a:path w="1920" h="288">
                <a:moveTo>
                  <a:pt x="0" y="0"/>
                </a:moveTo>
                <a:lnTo>
                  <a:pt x="1920" y="0"/>
                </a:lnTo>
                <a:lnTo>
                  <a:pt x="1920" y="288"/>
                </a:lnTo>
              </a:path>
            </a:pathLst>
          </a:custGeom>
          <a:noFill/>
          <a:ln w="28575">
            <a:solidFill>
              <a:schemeClr val="tx2"/>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lIns="36000" tIns="0" rIns="36000" bIns="0" anchor="ctr"/>
          <a:lstStyle/>
          <a:p>
            <a:endParaRPr lang="en-GB"/>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50" y="1215587"/>
            <a:ext cx="310870" cy="408398"/>
          </a:xfrm>
          <a:prstGeom prst="rect">
            <a:avLst/>
          </a:prstGeom>
        </p:spPr>
      </p:pic>
      <p:pic>
        <p:nvPicPr>
          <p:cNvPr id="32" name="Pictur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50" y="1705181"/>
            <a:ext cx="310870" cy="408398"/>
          </a:xfrm>
          <a:prstGeom prst="rect">
            <a:avLst/>
          </a:prstGeom>
        </p:spPr>
      </p:pic>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50" y="2194775"/>
            <a:ext cx="310870" cy="408398"/>
          </a:xfrm>
          <a:prstGeom prst="rect">
            <a:avLst/>
          </a:prstGeom>
        </p:spPr>
      </p:pic>
      <p:pic>
        <p:nvPicPr>
          <p:cNvPr id="34" name="Picture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50" y="2684370"/>
            <a:ext cx="310870" cy="408398"/>
          </a:xfrm>
          <a:prstGeom prst="rect">
            <a:avLst/>
          </a:prstGeom>
        </p:spPr>
      </p:pic>
    </p:spTree>
    <p:extLst>
      <p:ext uri="{BB962C8B-B14F-4D97-AF65-F5344CB8AC3E}">
        <p14:creationId xmlns:p14="http://schemas.microsoft.com/office/powerpoint/2010/main" val="254363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white">
          <a:xfrm>
            <a:off x="1747838" y="2970213"/>
            <a:ext cx="5648325" cy="3054350"/>
          </a:xfrm>
        </p:spPr>
        <p:txBody>
          <a:bodyPr/>
          <a:lstStyle/>
          <a:p>
            <a:r>
              <a:rPr lang="en-US" sz="1800" dirty="0"/>
              <a:t>  </a:t>
            </a:r>
            <a:r>
              <a:rPr lang="en-US" sz="1800" dirty="0" smtClean="0"/>
              <a:t>Why benchmarking</a:t>
            </a:r>
          </a:p>
          <a:p>
            <a:r>
              <a:rPr lang="en-US" sz="1800" b="1" dirty="0" smtClean="0"/>
              <a:t>The Report</a:t>
            </a:r>
            <a:endParaRPr lang="en-US" sz="1800" b="1" dirty="0"/>
          </a:p>
          <a:p>
            <a:r>
              <a:rPr lang="en-US" sz="1800" dirty="0" smtClean="0"/>
              <a:t>Top </a:t>
            </a:r>
            <a:r>
              <a:rPr lang="en-US" sz="1800" dirty="0"/>
              <a:t>line results from </a:t>
            </a:r>
            <a:r>
              <a:rPr lang="en-US" sz="1800" dirty="0" smtClean="0"/>
              <a:t>2012</a:t>
            </a:r>
          </a:p>
          <a:p>
            <a:r>
              <a:rPr lang="da-DK" sz="1800" dirty="0" smtClean="0"/>
              <a:t>Plans </a:t>
            </a:r>
            <a:r>
              <a:rPr lang="da-DK" sz="1800" dirty="0"/>
              <a:t>for 2013</a:t>
            </a:r>
          </a:p>
          <a:p>
            <a:r>
              <a:rPr lang="da-DK" sz="1800" dirty="0" err="1" smtClean="0"/>
              <a:t>Taking</a:t>
            </a:r>
            <a:r>
              <a:rPr lang="da-DK" sz="1800" dirty="0" smtClean="0"/>
              <a:t> Part</a:t>
            </a:r>
            <a:endParaRPr lang="en-ZA" dirty="0" smtClean="0"/>
          </a:p>
        </p:txBody>
      </p:sp>
    </p:spTree>
    <p:extLst>
      <p:ext uri="{BB962C8B-B14F-4D97-AF65-F5344CB8AC3E}">
        <p14:creationId xmlns:p14="http://schemas.microsoft.com/office/powerpoint/2010/main" val="170382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Dimension Data darker">
      <a:dk1>
        <a:srgbClr val="414141"/>
      </a:dk1>
      <a:lt1>
        <a:sysClr val="window" lastClr="FFFFFF"/>
      </a:lt1>
      <a:dk2>
        <a:srgbClr val="6A6A6A"/>
      </a:dk2>
      <a:lt2>
        <a:srgbClr val="B3B3B3"/>
      </a:lt2>
      <a:accent1>
        <a:srgbClr val="69BE28"/>
      </a:accent1>
      <a:accent2>
        <a:srgbClr val="00679B"/>
      </a:accent2>
      <a:accent3>
        <a:srgbClr val="013866"/>
      </a:accent3>
      <a:accent4>
        <a:srgbClr val="5D1F62"/>
      </a:accent4>
      <a:accent5>
        <a:srgbClr val="C56011"/>
      </a:accent5>
      <a:accent6>
        <a:srgbClr val="A9132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1"/>
          </a:solidFill>
        </a:ln>
        <a:effectLst/>
      </a:spPr>
      <a:bodyPr lIns="36000" tIns="36000" rIns="36000" bIns="36000" rtlCol="0" anchor="ctr"/>
      <a:lstStyle>
        <a:defPPr algn="ctr">
          <a:lnSpc>
            <a:spcPct val="110000"/>
          </a:lnSpc>
          <a:spcBef>
            <a:spcPts val="200"/>
          </a:spcBef>
          <a:spcAft>
            <a:spcPts val="200"/>
          </a:spcAft>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very_x0020_Day_x0020_Templates xmlns="ae944d26-b799-43d4-ac2f-bca981796df9">Basic Powerpoint</Every_x0020_Day_x0020_Templates>
    <Collateral_x0020_Templates xmlns="ae944d26-b799-43d4-ac2f-bca981796df9">Not Applicable</Collateral_x0020_Templates>
    <Keywords1 xmlns="ae944d26-b799-43d4-ac2f-bca981796df9">Basic PowerPoint</Keywords1>
    <Stationery xmlns="ae944d26-b799-43d4-ac2f-bca981796df9">Not Applicable</Stationery>
    <Advertising_x0020__x0026__x0020_Promotion xmlns="ae944d26-b799-43d4-ac2f-bca981796df9">Not Applicable</Advertising_x0020__x0026__x0020_Promotion>
    <Usage_x0020_Guidelines xmlns="ae944d26-b799-43d4-ac2f-bca981796df9">Unrestricted</Usage_x0020_Guidelines>
    <Contact_x0020_Person xmlns="ae944d26-b799-43d4-ac2f-bca981796df9">Marisa Jansen van Vuuren</Contact_x0020_Person>
    <IconOverlay xmlns="http://schemas.microsoft.com/sharepoint/v4" xsi:nil="true"/>
    <Design_x0020_Elements xmlns="ae944d26-b799-43d4-ac2f-bca981796df9">Not Applicable</Design_x0020_Elements>
    <Language12 xmlns="ae944d26-b799-43d4-ac2f-bca981796df9">English (UK)</Language12>
    <Calendar_x0020_Year_x0020_Prepared xmlns="ae944d26-b799-43d4-ac2f-bca981796df9">2011</Calendar_x0020_Year_x0020_Prepared>
    <Region1 xmlns="04ea83b8-6801-48db-b35f-ba4046361251">
      <Value xmlns="04ea83b8-6801-48db-b35f-ba4046361251">All Regions</Value>
    </Region1>
    <Graphic_x0020_Assets xmlns="ae944d26-b799-43d4-ac2f-bca981796df9">Not Applicable</Graphic_x0020_Assets>
    <Signage_x0020__x0026__x0020_Exhibition xmlns="ae944d26-b799-43d4-ac2f-bca981796df9">Not Applicable</Signage_x0020__x0026__x0020_Exhibition>
    <Author1 xmlns="ae944d26-b799-43d4-ac2f-bca981796df9">Global Marketing</Author1>
    <Description xmlns="ae944d26-b799-43d4-ac2f-bca981796df9" xsi:nil="true"/>
    <Logo_x0020__x0026__x0020_Logo_x0020_Usage xmlns="ae944d26-b799-43d4-ac2f-bca981796df9">Not Applicable</Logo_x0020__x0026__x0020_Logo_x0020_Usage>
  </documentManagement>
</p:properti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Brand Refresh" ma:contentTypeID="0x0101005562BF2383B38F49866F6A29F5FA83691A006513F6D6D5724141B3D5A93A16B5B302" ma:contentTypeVersion="5" ma:contentTypeDescription="" ma:contentTypeScope="" ma:versionID="fd6c7029e8b493f84e09ba74a98273bf">
  <xsd:schema xmlns:xsd="http://www.w3.org/2001/XMLSchema" xmlns:xs="http://www.w3.org/2001/XMLSchema" xmlns:p="http://schemas.microsoft.com/office/2006/metadata/properties" xmlns:ns2="ae944d26-b799-43d4-ac2f-bca981796df9" xmlns:ns3="04ea83b8-6801-48db-b35f-ba4046361251" xmlns:ns4="http://schemas.microsoft.com/sharepoint/v4" targetNamespace="http://schemas.microsoft.com/office/2006/metadata/properties" ma:root="true" ma:fieldsID="49950a2dc103b619b2328237c3936bca" ns2:_="" ns3:_="" ns4:_="">
    <xsd:import namespace="ae944d26-b799-43d4-ac2f-bca981796df9"/>
    <xsd:import namespace="04ea83b8-6801-48db-b35f-ba4046361251"/>
    <xsd:import namespace="http://schemas.microsoft.com/sharepoint/v4"/>
    <xsd:element name="properties">
      <xsd:complexType>
        <xsd:sequence>
          <xsd:element name="documentManagement">
            <xsd:complexType>
              <xsd:all>
                <xsd:element ref="ns2:Author1"/>
                <xsd:element ref="ns2:Language12"/>
                <xsd:element ref="ns3:Region1" minOccurs="0"/>
                <xsd:element ref="ns2:Keywords1"/>
                <xsd:element ref="ns2:Contact_x0020_Person"/>
                <xsd:element ref="ns2:Description" minOccurs="0"/>
                <xsd:element ref="ns2:Usage_x0020_Guidelines"/>
                <xsd:element ref="ns2:Calendar_x0020_Year_x0020_Prepared"/>
                <xsd:element ref="ns2:Logo_x0020__x0026__x0020_Logo_x0020_Usage"/>
                <xsd:element ref="ns2:Design_x0020_Elements"/>
                <xsd:element ref="ns2:Stationery"/>
                <xsd:element ref="ns2:Every_x0020_Day_x0020_Templates"/>
                <xsd:element ref="ns2:Collateral_x0020_Templates"/>
                <xsd:element ref="ns2:Graphic_x0020_Assets"/>
                <xsd:element ref="ns2:Advertising_x0020__x0026__x0020_Promotion"/>
                <xsd:element ref="ns2:Signage_x0020__x0026__x0020_Exhibition"/>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44d26-b799-43d4-ac2f-bca981796df9" elementFormDefault="qualified">
    <xsd:import namespace="http://schemas.microsoft.com/office/2006/documentManagement/types"/>
    <xsd:import namespace="http://schemas.microsoft.com/office/infopath/2007/PartnerControls"/>
    <xsd:element name="Author1" ma:index="2" ma:displayName="Author" ma:default="" ma:description="Full name of the author(s) of the document (this can be one or more names or a group/company name); please separate multiple authors with a comma or semicolon" ma:internalName="Author1">
      <xsd:simpleType>
        <xsd:restriction base="dms:Text">
          <xsd:maxLength value="255"/>
        </xsd:restriction>
      </xsd:simpleType>
    </xsd:element>
    <xsd:element name="Language12" ma:index="3" ma:displayName="Language" ma:description="The language in which the document has been written" ma:format="Dropdown" ma:internalName="Language12">
      <xsd:simpleType>
        <xsd:restriction base="dms:Choice">
          <xsd:enumeration value="Arabic"/>
          <xsd:enumeration value="Cantonese"/>
          <xsd:enumeration value="Czechoslovakian"/>
          <xsd:enumeration value="Dutch"/>
          <xsd:enumeration value="English (UK)"/>
          <xsd:enumeration value="English (USA)"/>
          <xsd:enumeration value="French"/>
          <xsd:enumeration value="German"/>
          <xsd:enumeration value="Hindi"/>
          <xsd:enumeration value="Indonesian"/>
          <xsd:enumeration value="Italian"/>
          <xsd:enumeration value="Japanese"/>
          <xsd:enumeration value="Korean"/>
          <xsd:enumeration value="Malay"/>
          <xsd:enumeration value="Mandarin"/>
          <xsd:enumeration value="Portuguese"/>
          <xsd:enumeration value="Simplified Chinese"/>
          <xsd:enumeration value="Spanish"/>
          <xsd:enumeration value="Thai"/>
          <xsd:enumeration value="Taiwanese"/>
          <xsd:enumeration value="Traditional Chinese"/>
          <xsd:enumeration value="Vietnamese"/>
        </xsd:restriction>
      </xsd:simpleType>
    </xsd:element>
    <xsd:element name="Keywords1" ma:index="5" ma:displayName="Keywords" ma:default="" ma:description="One or more keywords, separated by comma, that provide additional context about the document" ma:internalName="Keywords1">
      <xsd:simpleType>
        <xsd:restriction base="dms:Text">
          <xsd:maxLength value="255"/>
        </xsd:restriction>
      </xsd:simpleType>
    </xsd:element>
    <xsd:element name="Contact_x0020_Person" ma:index="6" ma:displayName="Contact Person" ma:internalName="Contact_x0020_Person">
      <xsd:simpleType>
        <xsd:restriction base="dms:Text">
          <xsd:maxLength value="255"/>
        </xsd:restriction>
      </xsd:simpleType>
    </xsd:element>
    <xsd:element name="Description" ma:index="7" nillable="true" ma:displayName="Description" ma:internalName="Description">
      <xsd:simpleType>
        <xsd:restriction base="dms:Note">
          <xsd:maxLength value="255"/>
        </xsd:restriction>
      </xsd:simpleType>
    </xsd:element>
    <xsd:element name="Usage_x0020_Guidelines" ma:index="8" ma:displayName="Information Sensitivity" ma:default="-- Select One --" ma:format="Dropdown" ma:internalName="Usage_x0020_Guidelines">
      <xsd:simpleType>
        <xsd:restriction base="dms:Choice">
          <xsd:enumeration value="-- Select One --"/>
          <xsd:enumeration value="Unrestricted"/>
          <xsd:enumeration value="Company Confidential – Approved for External / 3rd Party Use"/>
          <xsd:enumeration value="Company Confidential – Client / Vendor Information"/>
          <xsd:enumeration value="Company Confidential – Internal Use Only"/>
          <xsd:enumeration value="Restricted Confidential"/>
          <xsd:enumeration value="Highly Confidential"/>
          <xsd:enumeration value="Private Confidential"/>
        </xsd:restriction>
      </xsd:simpleType>
    </xsd:element>
    <xsd:element name="Calendar_x0020_Year_x0020_Prepared" ma:index="9" ma:displayName="Calendar Year Prepared" ma:format="Dropdown" ma:internalName="Calendar_x0020_Year_x0020_Prepared">
      <xsd:simpleType>
        <xsd:restriction base="dms:Choice">
          <xsd:enumeration value="2011"/>
          <xsd:enumeration value="2010"/>
          <xsd:enumeration value="2009"/>
          <xsd:enumeration value="2008"/>
          <xsd:enumeration value="2007"/>
          <xsd:enumeration value="2006"/>
          <xsd:enumeration value="2005"/>
          <xsd:enumeration value="2004 and before"/>
        </xsd:restriction>
      </xsd:simpleType>
    </xsd:element>
    <xsd:element name="Logo_x0020__x0026__x0020_Logo_x0020_Usage" ma:index="10" ma:displayName="Logo &amp; Logo Usage" ma:format="Dropdown" ma:internalName="Logo_x0020__x0026__x0020_Logo_x0020_Usage">
      <xsd:simpleType>
        <xsd:restriction base="dms:Choice">
          <xsd:enumeration value="Logo Usage Guidelines"/>
          <xsd:enumeration value="Download Logo Files"/>
          <xsd:enumeration value="Co-branding"/>
          <xsd:enumeration value="Incorrect Logo Usage"/>
          <xsd:enumeration value="Not Applicable"/>
        </xsd:restriction>
      </xsd:simpleType>
    </xsd:element>
    <xsd:element name="Design_x0020_Elements" ma:index="11" ma:displayName="Design Elements" ma:format="Dropdown" ma:internalName="Design_x0020_Elements">
      <xsd:simpleType>
        <xsd:restriction base="dms:Choice">
          <xsd:enumeration value="Colour Pallet"/>
          <xsd:enumeration value="Official Fonts"/>
          <xsd:enumeration value="Photography Guidelines"/>
          <xsd:enumeration value="Curve Template Usage Guidelines"/>
          <xsd:enumeration value="Graph Style Guide"/>
          <xsd:enumeration value="Table Style Guide"/>
          <xsd:enumeration value="Icon Style Guide"/>
          <xsd:enumeration value="Schematic Style Guide"/>
          <xsd:enumeration value="Not Applicable"/>
        </xsd:restriction>
      </xsd:simpleType>
    </xsd:element>
    <xsd:element name="Stationery" ma:index="12" ma:displayName="Stationery" ma:format="Dropdown" ma:internalName="Stationery">
      <xsd:simpleType>
        <xsd:restriction base="dms:Choice">
          <xsd:enumeration value="Business Cards"/>
          <xsd:enumeration value="Letterhead"/>
          <xsd:enumeration value="Compliment Slip"/>
          <xsd:enumeration value="Invoice Template"/>
          <xsd:enumeration value="DL Envelope"/>
          <xsd:enumeration value="C4 Envelope"/>
          <xsd:enumeration value="C5 Envelope"/>
          <xsd:enumeration value="Corporate Folder"/>
          <xsd:enumeration value="Front and Back Covers"/>
          <xsd:enumeration value="Tab Dividers"/>
          <xsd:enumeration value="CD Lable Artwork"/>
          <xsd:enumeration value="Presentation Files"/>
          <xsd:enumeration value="Security Tag"/>
          <xsd:enumeration value="Notepad"/>
          <xsd:enumeration value="Not Applicable"/>
        </xsd:restriction>
      </xsd:simpleType>
    </xsd:element>
    <xsd:element name="Every_x0020_Day_x0020_Templates" ma:index="13" ma:displayName="Every Day Templates" ma:format="Dropdown" ma:internalName="Every_x0020_Day_x0020_Templates">
      <xsd:simpleType>
        <xsd:restriction base="dms:Choice">
          <xsd:enumeration value="Action List"/>
          <xsd:enumeration value="Agenda"/>
          <xsd:enumeration value="Awards &amp; Certificate Templates"/>
          <xsd:enumeration value="Basic Powerpoint"/>
          <xsd:enumeration value="Basic Spreadsheet"/>
          <xsd:enumeration value="Basic Word Template"/>
          <xsd:enumeration value="Bid &amp; Proposal Template"/>
          <xsd:enumeration value="Simple Bid &amp; Proposal Template"/>
          <xsd:enumeration value="Corporate Overview"/>
          <xsd:enumeration value="Fax Template"/>
          <xsd:enumeration value="Generic Email Banner"/>
          <xsd:enumeration value="Letterhead including Logo"/>
          <xsd:enumeration value="Letterhead excluding Logo"/>
          <xsd:enumeration value="Logos"/>
          <xsd:enumeration value="Memorandum"/>
          <xsd:enumeration value="Minutes"/>
          <xsd:enumeration value="Policy Template"/>
          <xsd:enumeration value="Profile Template"/>
          <xsd:enumeration value="Press Release Template"/>
          <xsd:enumeration value="Screensaver"/>
          <xsd:enumeration value="Internal Launch Communication"/>
          <xsd:enumeration value="External Launch Communication"/>
          <xsd:enumeration value="Sales"/>
          <xsd:enumeration value="Video"/>
          <xsd:enumeration value="Wallpaper various sizes"/>
          <xsd:enumeration value="Not Applicable"/>
        </xsd:restriction>
      </xsd:simpleType>
    </xsd:element>
    <xsd:element name="Collateral_x0020_Templates" ma:index="14" ma:displayName="Collateral Templates" ma:format="Dropdown" ma:internalName="Collateral_x0020_Templates">
      <xsd:simpleType>
        <xsd:restriction base="dms:Choice">
          <xsd:enumeration value="Wireframe and Usage guidelines"/>
          <xsd:enumeration value="Brochure"/>
          <xsd:enumeration value="At a Glance"/>
          <xsd:enumeration value="Case Study"/>
          <xsd:enumeration value="Datasheet"/>
          <xsd:enumeration value="Thought Leadership"/>
          <xsd:enumeration value="Sales Guide"/>
          <xsd:enumeration value="Seminar Welcome Letter"/>
          <xsd:enumeration value="Playbook"/>
          <xsd:enumeration value="Not Applicable"/>
        </xsd:restriction>
      </xsd:simpleType>
    </xsd:element>
    <xsd:element name="Graphic_x0020_Assets" ma:index="15" ma:displayName="Graphic Assets" ma:format="Dropdown" ma:internalName="Graphic_x0020_Assets">
      <xsd:simpleType>
        <xsd:restriction base="dms:Choice">
          <xsd:enumeration value="Photo Library"/>
          <xsd:enumeration value="Iconography"/>
          <xsd:enumeration value="Not Applicable"/>
        </xsd:restriction>
      </xsd:simpleType>
    </xsd:element>
    <xsd:element name="Advertising_x0020__x0026__x0020_Promotion" ma:index="16" ma:displayName="Advertising &amp; Promotion" ma:format="Dropdown" ma:internalName="Advertising_x0020__x0026__x0020_Promotion">
      <xsd:simpleType>
        <xsd:restriction base="dms:Choice">
          <xsd:enumeration value="Advertising Guidelines"/>
          <xsd:enumeration value="Print Advertising Templates (with photo)"/>
          <xsd:enumeration value="Print Advertising Templates (text only)"/>
          <xsd:enumeration value="Rotating Triangles"/>
          <xsd:enumeration value="Co-branded Advertising"/>
          <xsd:enumeration value="Large Format Advertising (outdoor)"/>
          <xsd:enumeration value="Merchandising"/>
          <xsd:enumeration value="Not Applicable"/>
        </xsd:restriction>
      </xsd:simpleType>
    </xsd:element>
    <xsd:element name="Signage_x0020__x0026__x0020_Exhibition" ma:index="17" ma:displayName="Signage &amp; Exhibition" ma:format="Dropdown" ma:internalName="Signage_x0020__x0026__x0020_Exhibition">
      <xsd:simpleType>
        <xsd:restriction base="dms:Choice">
          <xsd:enumeration value="Signage"/>
          <xsd:enumeration value="Exhibition"/>
          <xsd:enumeration value="Not Applicable"/>
        </xsd:restriction>
      </xsd:simpleType>
    </xsd:element>
  </xsd:schema>
  <xsd:schema xmlns:xsd="http://www.w3.org/2001/XMLSchema" xmlns:xs="http://www.w3.org/2001/XMLSchema" xmlns:dms="http://schemas.microsoft.com/office/2006/documentManagement/types" xmlns:pc="http://schemas.microsoft.com/office/infopath/2007/PartnerControls" targetNamespace="04ea83b8-6801-48db-b35f-ba4046361251" elementFormDefault="qualified">
    <xsd:import namespace="http://schemas.microsoft.com/office/2006/documentManagement/types"/>
    <xsd:import namespace="http://schemas.microsoft.com/office/infopath/2007/PartnerControls"/>
    <xsd:element name="Region1" ma:index="4" nillable="true" ma:displayName="Region" ma:description="The region(s) for which the document is applicable (select all that apply)" ma:internalName="Region1" ma:requiredMultiChoice="true">
      <xsd:complexType>
        <xsd:complexContent>
          <xsd:extension base="dms:MultiChoice">
            <xsd:sequence>
              <xsd:element name="Value" maxOccurs="unbounded" minOccurs="0" nillable="true">
                <xsd:simpleType>
                  <xsd:restriction base="dms:Choice">
                    <xsd:enumeration value="All Regions"/>
                    <xsd:enumeration value="Americas"/>
                    <xsd:enumeration value="Asia"/>
                    <xsd:enumeration value="Australia"/>
                    <xsd:enumeration value="Europe"/>
                    <xsd:enumeration value="Middle East and Africa"/>
                    <xsd:enumeration value="Group Head Office"/>
                    <xsd:enumeration value="Multi-Regio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378A6-5F83-4FA5-A126-2B530B22BD25}">
  <ds:schemaRefs>
    <ds:schemaRef ds:uri="http://schemas.microsoft.com/sharepoint/events"/>
  </ds:schemaRefs>
</ds:datastoreItem>
</file>

<file path=customXml/itemProps2.xml><?xml version="1.0" encoding="utf-8"?>
<ds:datastoreItem xmlns:ds="http://schemas.openxmlformats.org/officeDocument/2006/customXml" ds:itemID="{D4CE4E37-9B97-43F8-AE00-55FE498DB20A}">
  <ds:schemaRefs>
    <ds:schemaRef ds:uri="http://schemas.microsoft.com/sharepoint/v3/contenttype/forms"/>
  </ds:schemaRefs>
</ds:datastoreItem>
</file>

<file path=customXml/itemProps3.xml><?xml version="1.0" encoding="utf-8"?>
<ds:datastoreItem xmlns:ds="http://schemas.openxmlformats.org/officeDocument/2006/customXml" ds:itemID="{310BEE82-CA71-4F6D-A046-399927F6621E}">
  <ds:schemaRefs>
    <ds:schemaRef ds:uri="http://purl.org/dc/dcmitype/"/>
    <ds:schemaRef ds:uri="http://www.w3.org/XML/1998/namespace"/>
    <ds:schemaRef ds:uri="ae944d26-b799-43d4-ac2f-bca981796df9"/>
    <ds:schemaRef ds:uri="http://schemas.microsoft.com/office/infopath/2007/PartnerControls"/>
    <ds:schemaRef ds:uri="http://purl.org/dc/terms/"/>
    <ds:schemaRef ds:uri="http://schemas.microsoft.com/sharepoint/v4"/>
    <ds:schemaRef ds:uri="http://schemas.microsoft.com/office/2006/metadata/properties"/>
    <ds:schemaRef ds:uri="http://schemas.microsoft.com/office/2006/documentManagement/types"/>
    <ds:schemaRef ds:uri="http://schemas.openxmlformats.org/package/2006/metadata/core-properties"/>
    <ds:schemaRef ds:uri="04ea83b8-6801-48db-b35f-ba4046361251"/>
    <ds:schemaRef ds:uri="http://purl.org/dc/elements/1.1/"/>
  </ds:schemaRefs>
</ds:datastoreItem>
</file>

<file path=customXml/itemProps4.xml><?xml version="1.0" encoding="utf-8"?>
<ds:datastoreItem xmlns:ds="http://schemas.openxmlformats.org/officeDocument/2006/customXml" ds:itemID="{BB907395-A93A-4582-B771-630385FB6AE3}">
  <ds:schemaRefs>
    <ds:schemaRef ds:uri="http://schemas.microsoft.com/office/2006/metadata/longProperties"/>
  </ds:schemaRefs>
</ds:datastoreItem>
</file>

<file path=customXml/itemProps5.xml><?xml version="1.0" encoding="utf-8"?>
<ds:datastoreItem xmlns:ds="http://schemas.openxmlformats.org/officeDocument/2006/customXml" ds:itemID="{8C57DEE5-00C7-489C-9C49-D38FA9D34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44d26-b799-43d4-ac2f-bca981796df9"/>
    <ds:schemaRef ds:uri="04ea83b8-6801-48db-b35f-ba404636125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12701</TotalTime>
  <Words>1960</Words>
  <Application>Microsoft Office PowerPoint</Application>
  <PresentationFormat>On-screen Show (4:3)</PresentationFormat>
  <Paragraphs>294</Paragraphs>
  <Slides>34</Slides>
  <Notes>17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Mobility and Agility</vt:lpstr>
      <vt:lpstr>PowerPoint Presentation</vt:lpstr>
      <vt:lpstr>Clients tell us why they Benchmark</vt:lpstr>
      <vt:lpstr>Three key benefits in understanding contact centre practices and performance</vt:lpstr>
      <vt:lpstr>Two products</vt:lpstr>
      <vt:lpstr>Lots of collateral…</vt:lpstr>
      <vt:lpstr>…a great Analysis Portal…</vt:lpstr>
      <vt:lpstr>The Global Contact Centre Benchmarking Report</vt:lpstr>
      <vt:lpstr>PowerPoint Presentation</vt:lpstr>
      <vt:lpstr>    2012 Report theme and emerging trends</vt:lpstr>
      <vt:lpstr>About the 2012 Report</vt:lpstr>
      <vt:lpstr>Regional representation</vt:lpstr>
      <vt:lpstr>Representation by industry</vt:lpstr>
      <vt:lpstr>Number of employees</vt:lpstr>
      <vt:lpstr>PowerPoint Presentation</vt:lpstr>
      <vt:lpstr>How the role of the contact centre has changed</vt:lpstr>
      <vt:lpstr>Evolution of non face to face interactions</vt:lpstr>
      <vt:lpstr>Four key themes from this year’s report</vt:lpstr>
      <vt:lpstr>Mobility, Social Media and Cloud</vt:lpstr>
      <vt:lpstr>Mobility &amp; Socal Media</vt:lpstr>
      <vt:lpstr>How are organisations responding?</vt:lpstr>
      <vt:lpstr>Keeping pace with a multi-channel world</vt:lpstr>
      <vt:lpstr>Dealing with legacy systems</vt:lpstr>
      <vt:lpstr>The customer revolution – more haste, less speed </vt:lpstr>
      <vt:lpstr>Who’s keeping score with self –service?</vt:lpstr>
      <vt:lpstr>When did you last check your IVR?</vt:lpstr>
      <vt:lpstr>Let’s move to the enterprise</vt:lpstr>
      <vt:lpstr>One size doesn’t fit all</vt:lpstr>
      <vt:lpstr>Cloud Nirvana?  Not Exactly</vt:lpstr>
      <vt:lpstr>PowerPoint Presentation</vt:lpstr>
      <vt:lpstr>What’s new for 2013</vt:lpstr>
      <vt:lpstr>PowerPoint Presentation</vt:lpstr>
      <vt:lpstr>Taking part – the full survey</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dc:creator>
  <cp:lastModifiedBy>Prit</cp:lastModifiedBy>
  <cp:revision>1293</cp:revision>
  <cp:lastPrinted>2012-08-15T11:34:36Z</cp:lastPrinted>
  <dcterms:created xsi:type="dcterms:W3CDTF">2010-07-19T07:42:34Z</dcterms:created>
  <dcterms:modified xsi:type="dcterms:W3CDTF">2013-07-08T09:40:26Z</dcterms:modified>
</cp:coreProperties>
</file>